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Raleway" pitchFamily="2" charset="0"/>
      <p:regular r:id="rId11"/>
    </p:embeddedFont>
    <p:embeddedFont>
      <p:font typeface="Roboto" panose="02000000000000000000" pitchFamily="2"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79" d="100"/>
          <a:sy n="79" d="100"/>
        </p:scale>
        <p:origin x="51"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0499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883044" y="506184"/>
            <a:ext cx="8350712" cy="2993970"/>
          </a:xfrm>
          <a:prstGeom prst="rect">
            <a:avLst/>
          </a:prstGeom>
          <a:noFill/>
          <a:ln/>
        </p:spPr>
        <p:txBody>
          <a:bodyPr wrap="square" lIns="0" tIns="0" rIns="0" bIns="0" rtlCol="0" anchor="t"/>
          <a:lstStyle/>
          <a:p>
            <a:pPr marL="0" indent="0">
              <a:lnSpc>
                <a:spcPts val="7350"/>
              </a:lnSpc>
              <a:buNone/>
            </a:pPr>
            <a:r>
              <a:rPr lang="en-US" sz="4400" dirty="0">
                <a:solidFill>
                  <a:srgbClr val="1B1B27"/>
                </a:solidFill>
                <a:latin typeface="Raleway" pitchFamily="34" charset="0"/>
                <a:ea typeface="Raleway" pitchFamily="34" charset="-122"/>
                <a:cs typeface="Raleway" pitchFamily="34" charset="-120"/>
              </a:rPr>
              <a:t>Satellite Rainfall Data for Agriculture: Empowering Farmers with Predictive Insights</a:t>
            </a:r>
            <a:endParaRPr lang="en-US" sz="4400" dirty="0"/>
          </a:p>
        </p:txBody>
      </p:sp>
      <p:sp>
        <p:nvSpPr>
          <p:cNvPr id="4" name="Text 1"/>
          <p:cNvSpPr/>
          <p:nvPr/>
        </p:nvSpPr>
        <p:spPr>
          <a:xfrm>
            <a:off x="6042248" y="3421856"/>
            <a:ext cx="7628334" cy="1385888"/>
          </a:xfrm>
          <a:prstGeom prst="rect">
            <a:avLst/>
          </a:prstGeom>
          <a:noFill/>
          <a:ln/>
        </p:spPr>
        <p:txBody>
          <a:bodyPr wrap="square" lIns="0" tIns="0" rIns="0" bIns="0" rtlCol="0" anchor="t"/>
          <a:lstStyle/>
          <a:p>
            <a:pPr marL="0" indent="0">
              <a:lnSpc>
                <a:spcPts val="2700"/>
              </a:lnSpc>
              <a:buNone/>
            </a:pPr>
            <a:r>
              <a:rPr lang="en-US" sz="1700" dirty="0">
                <a:solidFill>
                  <a:srgbClr val="3C3939"/>
                </a:solidFill>
                <a:latin typeface="Roboto" pitchFamily="34" charset="0"/>
                <a:ea typeface="Roboto" pitchFamily="34" charset="-122"/>
                <a:cs typeface="Roboto" pitchFamily="34" charset="-120"/>
              </a:rPr>
              <a:t>Our project aims to revolutionize agricultural decision-making through satellite-based rainfall prediction. We've developed a tool that combines real-time satellite data with machine learning to provide accurate, timely weather forecasts for farmers and water managers.</a:t>
            </a:r>
            <a:endParaRPr lang="en-US" sz="1700" dirty="0"/>
          </a:p>
        </p:txBody>
      </p:sp>
      <p:sp>
        <p:nvSpPr>
          <p:cNvPr id="5" name="Rectangle 4">
            <a:extLst>
              <a:ext uri="{FF2B5EF4-FFF2-40B4-BE49-F238E27FC236}">
                <a16:creationId xmlns:a16="http://schemas.microsoft.com/office/drawing/2014/main" id="{AA704D09-EC34-B1F3-2B4A-BB1A52D92617}"/>
              </a:ext>
            </a:extLst>
          </p:cNvPr>
          <p:cNvSpPr/>
          <p:nvPr/>
        </p:nvSpPr>
        <p:spPr>
          <a:xfrm>
            <a:off x="12783433" y="7714872"/>
            <a:ext cx="1774299" cy="442061"/>
          </a:xfrm>
          <a:prstGeom prst="rect">
            <a:avLst/>
          </a:prstGeom>
          <a:solidFill>
            <a:srgbClr val="FEFE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15B567FE-2B46-D4B4-775F-F747981B29FA}"/>
              </a:ext>
            </a:extLst>
          </p:cNvPr>
          <p:cNvSpPr/>
          <p:nvPr/>
        </p:nvSpPr>
        <p:spPr>
          <a:xfrm>
            <a:off x="678231" y="7599815"/>
            <a:ext cx="3245817" cy="557118"/>
          </a:xfrm>
          <a:prstGeom prst="roundRect">
            <a:avLst/>
          </a:prstGeom>
          <a:solidFill>
            <a:srgbClr val="FEFE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solidFill>
              </a:rPr>
              <a:t>Group Name: NeuralNexus</a:t>
            </a:r>
          </a:p>
        </p:txBody>
      </p:sp>
      <p:sp>
        <p:nvSpPr>
          <p:cNvPr id="8" name="TextBox 7">
            <a:extLst>
              <a:ext uri="{FF2B5EF4-FFF2-40B4-BE49-F238E27FC236}">
                <a16:creationId xmlns:a16="http://schemas.microsoft.com/office/drawing/2014/main" id="{A6661AD3-D599-14CD-D77C-F5A009E1EE32}"/>
              </a:ext>
            </a:extLst>
          </p:cNvPr>
          <p:cNvSpPr txBox="1"/>
          <p:nvPr/>
        </p:nvSpPr>
        <p:spPr>
          <a:xfrm>
            <a:off x="6055629" y="5040661"/>
            <a:ext cx="6600636" cy="1803955"/>
          </a:xfrm>
          <a:prstGeom prst="rect">
            <a:avLst/>
          </a:prstGeom>
          <a:noFill/>
        </p:spPr>
        <p:txBody>
          <a:bodyPr wrap="square">
            <a:spAutoFit/>
          </a:bodyPr>
          <a:lstStyle/>
          <a:p>
            <a:pPr marL="0" indent="0">
              <a:lnSpc>
                <a:spcPts val="2700"/>
              </a:lnSpc>
              <a:buNone/>
            </a:pPr>
            <a:r>
              <a:rPr lang="en-US" sz="2000" dirty="0">
                <a:solidFill>
                  <a:srgbClr val="3C3939"/>
                </a:solidFill>
                <a:latin typeface="Roboto" pitchFamily="34" charset="0"/>
                <a:ea typeface="Roboto" pitchFamily="34" charset="-122"/>
                <a:cs typeface="Roboto" pitchFamily="34" charset="-120"/>
              </a:rPr>
              <a:t>Team: </a:t>
            </a:r>
            <a:r>
              <a:rPr lang="en-US" sz="2000" dirty="0" err="1">
                <a:solidFill>
                  <a:srgbClr val="3C3939"/>
                </a:solidFill>
                <a:latin typeface="Roboto" pitchFamily="34" charset="0"/>
                <a:ea typeface="Roboto" pitchFamily="34" charset="-122"/>
                <a:cs typeface="Roboto" pitchFamily="34" charset="-120"/>
              </a:rPr>
              <a:t>NeuralNexus</a:t>
            </a:r>
            <a:endParaRPr lang="en-US" sz="2000" dirty="0">
              <a:solidFill>
                <a:srgbClr val="3C3939"/>
              </a:solidFill>
              <a:latin typeface="Roboto" pitchFamily="34" charset="0"/>
              <a:ea typeface="Roboto" pitchFamily="34" charset="-122"/>
              <a:cs typeface="Roboto" pitchFamily="34" charset="-120"/>
            </a:endParaRPr>
          </a:p>
          <a:p>
            <a:pPr marL="0" indent="0">
              <a:lnSpc>
                <a:spcPts val="2700"/>
              </a:lnSpc>
              <a:buNone/>
            </a:pPr>
            <a:endParaRPr lang="en-US" sz="2000" dirty="0">
              <a:solidFill>
                <a:srgbClr val="3C3939"/>
              </a:solidFill>
              <a:latin typeface="Roboto" pitchFamily="34" charset="0"/>
              <a:ea typeface="Roboto" pitchFamily="34" charset="-122"/>
              <a:cs typeface="Roboto" pitchFamily="34" charset="-120"/>
            </a:endParaRPr>
          </a:p>
          <a:p>
            <a:pPr marL="0" indent="0">
              <a:lnSpc>
                <a:spcPts val="2700"/>
              </a:lnSpc>
              <a:buNone/>
            </a:pPr>
            <a:r>
              <a:rPr lang="en-US" sz="2000" dirty="0">
                <a:solidFill>
                  <a:srgbClr val="3C3939"/>
                </a:solidFill>
                <a:latin typeface="Roboto" pitchFamily="34" charset="0"/>
                <a:ea typeface="Roboto" pitchFamily="34" charset="-122"/>
                <a:cs typeface="Roboto" pitchFamily="34" charset="-120"/>
              </a:rPr>
              <a:t>Members:</a:t>
            </a:r>
          </a:p>
          <a:p>
            <a:pPr marL="342900" indent="-342900">
              <a:lnSpc>
                <a:spcPts val="2700"/>
              </a:lnSpc>
              <a:buAutoNum type="arabicParenR"/>
            </a:pPr>
            <a:r>
              <a:rPr lang="en-US" sz="2000" dirty="0">
                <a:solidFill>
                  <a:srgbClr val="3C3939"/>
                </a:solidFill>
                <a:latin typeface="Roboto" pitchFamily="34" charset="0"/>
                <a:ea typeface="Roboto" pitchFamily="34" charset="-122"/>
                <a:cs typeface="Roboto" pitchFamily="34" charset="-120"/>
              </a:rPr>
              <a:t>Aditya Jadhav</a:t>
            </a:r>
          </a:p>
          <a:p>
            <a:pPr marL="342900" indent="-342900">
              <a:lnSpc>
                <a:spcPts val="2700"/>
              </a:lnSpc>
              <a:buAutoNum type="arabicParenR"/>
            </a:pPr>
            <a:r>
              <a:rPr lang="en-US" sz="2000" dirty="0">
                <a:solidFill>
                  <a:srgbClr val="3C3939"/>
                </a:solidFill>
                <a:latin typeface="Roboto" pitchFamily="34" charset="0"/>
                <a:ea typeface="Roboto" pitchFamily="34" charset="-122"/>
                <a:cs typeface="Roboto" pitchFamily="34" charset="-120"/>
              </a:rPr>
              <a:t>Vinit </a:t>
            </a:r>
            <a:r>
              <a:rPr lang="en-US" sz="2000" dirty="0" err="1">
                <a:solidFill>
                  <a:srgbClr val="3C3939"/>
                </a:solidFill>
                <a:latin typeface="Roboto" pitchFamily="34" charset="0"/>
                <a:ea typeface="Roboto" pitchFamily="34" charset="-122"/>
                <a:cs typeface="Roboto" pitchFamily="34" charset="-120"/>
              </a:rPr>
              <a:t>Hudiya</a:t>
            </a:r>
            <a:endParaRPr lang="en-US"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62595" y="646271"/>
            <a:ext cx="7618809" cy="1361599"/>
          </a:xfrm>
          <a:prstGeom prst="rect">
            <a:avLst/>
          </a:prstGeom>
          <a:noFill/>
          <a:ln/>
        </p:spPr>
        <p:txBody>
          <a:bodyPr wrap="square" lIns="0" tIns="0" rIns="0" bIns="0" rtlCol="0" anchor="t"/>
          <a:lstStyle/>
          <a:p>
            <a:pPr marL="0" indent="0">
              <a:lnSpc>
                <a:spcPts val="5350"/>
              </a:lnSpc>
              <a:buNone/>
            </a:pPr>
            <a:r>
              <a:rPr lang="en-US" sz="4250" dirty="0">
                <a:solidFill>
                  <a:srgbClr val="1B1B27"/>
                </a:solidFill>
                <a:latin typeface="Raleway" pitchFamily="34" charset="0"/>
                <a:ea typeface="Raleway" pitchFamily="34" charset="-122"/>
                <a:cs typeface="Raleway" pitchFamily="34" charset="-120"/>
              </a:rPr>
              <a:t>Project Overview: Bridging Data and Agriculture</a:t>
            </a:r>
            <a:endParaRPr lang="en-US" sz="4250" dirty="0"/>
          </a:p>
        </p:txBody>
      </p:sp>
      <p:sp>
        <p:nvSpPr>
          <p:cNvPr id="4" name="Shape 1"/>
          <p:cNvSpPr/>
          <p:nvPr/>
        </p:nvSpPr>
        <p:spPr>
          <a:xfrm>
            <a:off x="1074182" y="2334697"/>
            <a:ext cx="30480" cy="5248513"/>
          </a:xfrm>
          <a:prstGeom prst="roundRect">
            <a:avLst>
              <a:gd name="adj" fmla="val 300237"/>
            </a:avLst>
          </a:prstGeom>
          <a:solidFill>
            <a:srgbClr val="C7C7D0"/>
          </a:solidFill>
          <a:ln/>
        </p:spPr>
      </p:sp>
      <p:sp>
        <p:nvSpPr>
          <p:cNvPr id="5" name="Shape 2"/>
          <p:cNvSpPr/>
          <p:nvPr/>
        </p:nvSpPr>
        <p:spPr>
          <a:xfrm>
            <a:off x="1304032" y="2809518"/>
            <a:ext cx="762595" cy="30480"/>
          </a:xfrm>
          <a:prstGeom prst="roundRect">
            <a:avLst>
              <a:gd name="adj" fmla="val 300237"/>
            </a:avLst>
          </a:prstGeom>
          <a:solidFill>
            <a:srgbClr val="C7C7D0"/>
          </a:solidFill>
          <a:ln/>
        </p:spPr>
      </p:sp>
      <p:sp>
        <p:nvSpPr>
          <p:cNvPr id="6" name="Shape 3"/>
          <p:cNvSpPr/>
          <p:nvPr/>
        </p:nvSpPr>
        <p:spPr>
          <a:xfrm>
            <a:off x="844332" y="2579727"/>
            <a:ext cx="490180" cy="490180"/>
          </a:xfrm>
          <a:prstGeom prst="roundRect">
            <a:avLst>
              <a:gd name="adj" fmla="val 18669"/>
            </a:avLst>
          </a:prstGeom>
          <a:solidFill>
            <a:srgbClr val="E1E1EA"/>
          </a:solidFill>
          <a:ln w="7620">
            <a:solidFill>
              <a:srgbClr val="C7C7D0"/>
            </a:solidFill>
            <a:prstDash val="solid"/>
          </a:ln>
        </p:spPr>
      </p:sp>
      <p:sp>
        <p:nvSpPr>
          <p:cNvPr id="7" name="Text 4"/>
          <p:cNvSpPr/>
          <p:nvPr/>
        </p:nvSpPr>
        <p:spPr>
          <a:xfrm>
            <a:off x="1019473" y="2661404"/>
            <a:ext cx="139898" cy="326827"/>
          </a:xfrm>
          <a:prstGeom prst="rect">
            <a:avLst/>
          </a:prstGeom>
          <a:noFill/>
          <a:ln/>
        </p:spPr>
        <p:txBody>
          <a:bodyPr wrap="none" lIns="0" tIns="0" rIns="0" bIns="0" rtlCol="0" anchor="t"/>
          <a:lstStyle/>
          <a:p>
            <a:pPr marL="0" indent="0" algn="ctr">
              <a:lnSpc>
                <a:spcPts val="2550"/>
              </a:lnSpc>
              <a:buNone/>
            </a:pPr>
            <a:r>
              <a:rPr lang="en-US" sz="2550" dirty="0">
                <a:solidFill>
                  <a:srgbClr val="3C3939"/>
                </a:solidFill>
                <a:latin typeface="Raleway" pitchFamily="34" charset="0"/>
                <a:ea typeface="Raleway" pitchFamily="34" charset="-122"/>
                <a:cs typeface="Raleway" pitchFamily="34" charset="-120"/>
              </a:rPr>
              <a:t>1</a:t>
            </a:r>
            <a:endParaRPr lang="en-US" sz="2550" dirty="0"/>
          </a:p>
        </p:txBody>
      </p:sp>
      <p:sp>
        <p:nvSpPr>
          <p:cNvPr id="8" name="Text 5"/>
          <p:cNvSpPr/>
          <p:nvPr/>
        </p:nvSpPr>
        <p:spPr>
          <a:xfrm>
            <a:off x="2287786" y="2552581"/>
            <a:ext cx="2974896" cy="340519"/>
          </a:xfrm>
          <a:prstGeom prst="rect">
            <a:avLst/>
          </a:prstGeom>
          <a:noFill/>
          <a:ln/>
        </p:spPr>
        <p:txBody>
          <a:bodyPr wrap="none" lIns="0" tIns="0" rIns="0" bIns="0" rtlCol="0" anchor="t"/>
          <a:lstStyle/>
          <a:p>
            <a:pPr marL="0" indent="0" algn="l">
              <a:lnSpc>
                <a:spcPts val="2650"/>
              </a:lnSpc>
              <a:buNone/>
            </a:pPr>
            <a:r>
              <a:rPr lang="en-US" sz="2100" dirty="0">
                <a:solidFill>
                  <a:srgbClr val="3C3939"/>
                </a:solidFill>
                <a:latin typeface="Raleway" pitchFamily="34" charset="0"/>
                <a:ea typeface="Raleway" pitchFamily="34" charset="-122"/>
                <a:cs typeface="Raleway" pitchFamily="34" charset="-120"/>
              </a:rPr>
              <a:t>Data-Driven Predictions</a:t>
            </a:r>
            <a:endParaRPr lang="en-US" sz="2100" dirty="0"/>
          </a:p>
        </p:txBody>
      </p:sp>
      <p:sp>
        <p:nvSpPr>
          <p:cNvPr id="9" name="Text 6"/>
          <p:cNvSpPr/>
          <p:nvPr/>
        </p:nvSpPr>
        <p:spPr>
          <a:xfrm>
            <a:off x="2287786" y="3023830"/>
            <a:ext cx="6093619" cy="697230"/>
          </a:xfrm>
          <a:prstGeom prst="rect">
            <a:avLst/>
          </a:prstGeom>
          <a:noFill/>
          <a:ln/>
        </p:spPr>
        <p:txBody>
          <a:bodyPr wrap="square" lIns="0" tIns="0" rIns="0" bIns="0" rtlCol="0" anchor="t"/>
          <a:lstStyle/>
          <a:p>
            <a:pPr marL="0" indent="0" algn="l">
              <a:lnSpc>
                <a:spcPts val="2700"/>
              </a:lnSpc>
              <a:buNone/>
            </a:pPr>
            <a:r>
              <a:rPr lang="en-US" sz="1700" dirty="0">
                <a:solidFill>
                  <a:srgbClr val="3C3939"/>
                </a:solidFill>
                <a:latin typeface="Roboto" pitchFamily="34" charset="0"/>
                <a:ea typeface="Roboto" pitchFamily="34" charset="-122"/>
                <a:cs typeface="Roboto" pitchFamily="34" charset="-120"/>
              </a:rPr>
              <a:t>Implement machine learning models to forecast rainfall patterns with high accuracy.</a:t>
            </a:r>
            <a:endParaRPr lang="en-US" sz="1700" dirty="0"/>
          </a:p>
        </p:txBody>
      </p:sp>
      <p:sp>
        <p:nvSpPr>
          <p:cNvPr id="10" name="Shape 7"/>
          <p:cNvSpPr/>
          <p:nvPr/>
        </p:nvSpPr>
        <p:spPr>
          <a:xfrm>
            <a:off x="1304032" y="4631650"/>
            <a:ext cx="762595" cy="30480"/>
          </a:xfrm>
          <a:prstGeom prst="roundRect">
            <a:avLst>
              <a:gd name="adj" fmla="val 300237"/>
            </a:avLst>
          </a:prstGeom>
          <a:solidFill>
            <a:srgbClr val="C7C7D0"/>
          </a:solidFill>
          <a:ln/>
        </p:spPr>
      </p:sp>
      <p:sp>
        <p:nvSpPr>
          <p:cNvPr id="11" name="Shape 8"/>
          <p:cNvSpPr/>
          <p:nvPr/>
        </p:nvSpPr>
        <p:spPr>
          <a:xfrm>
            <a:off x="844332" y="4401860"/>
            <a:ext cx="490180" cy="490180"/>
          </a:xfrm>
          <a:prstGeom prst="roundRect">
            <a:avLst>
              <a:gd name="adj" fmla="val 18669"/>
            </a:avLst>
          </a:prstGeom>
          <a:solidFill>
            <a:srgbClr val="E1E1EA"/>
          </a:solidFill>
          <a:ln w="7620">
            <a:solidFill>
              <a:srgbClr val="C7C7D0"/>
            </a:solidFill>
            <a:prstDash val="solid"/>
          </a:ln>
        </p:spPr>
      </p:sp>
      <p:sp>
        <p:nvSpPr>
          <p:cNvPr id="12" name="Text 9"/>
          <p:cNvSpPr/>
          <p:nvPr/>
        </p:nvSpPr>
        <p:spPr>
          <a:xfrm>
            <a:off x="1004233" y="4483537"/>
            <a:ext cx="170259" cy="326827"/>
          </a:xfrm>
          <a:prstGeom prst="rect">
            <a:avLst/>
          </a:prstGeom>
          <a:noFill/>
          <a:ln/>
        </p:spPr>
        <p:txBody>
          <a:bodyPr wrap="none" lIns="0" tIns="0" rIns="0" bIns="0" rtlCol="0" anchor="t"/>
          <a:lstStyle/>
          <a:p>
            <a:pPr marL="0" indent="0" algn="ctr">
              <a:lnSpc>
                <a:spcPts val="2550"/>
              </a:lnSpc>
              <a:buNone/>
            </a:pPr>
            <a:r>
              <a:rPr lang="en-US" sz="2550" dirty="0">
                <a:solidFill>
                  <a:srgbClr val="3C3939"/>
                </a:solidFill>
                <a:latin typeface="Raleway" pitchFamily="34" charset="0"/>
                <a:ea typeface="Raleway" pitchFamily="34" charset="-122"/>
                <a:cs typeface="Raleway" pitchFamily="34" charset="-120"/>
              </a:rPr>
              <a:t>2</a:t>
            </a:r>
            <a:endParaRPr lang="en-US" sz="2550" dirty="0"/>
          </a:p>
        </p:txBody>
      </p:sp>
      <p:sp>
        <p:nvSpPr>
          <p:cNvPr id="13" name="Text 10"/>
          <p:cNvSpPr/>
          <p:nvPr/>
        </p:nvSpPr>
        <p:spPr>
          <a:xfrm>
            <a:off x="2287786" y="4374713"/>
            <a:ext cx="2723555" cy="340519"/>
          </a:xfrm>
          <a:prstGeom prst="rect">
            <a:avLst/>
          </a:prstGeom>
          <a:noFill/>
          <a:ln/>
        </p:spPr>
        <p:txBody>
          <a:bodyPr wrap="none" lIns="0" tIns="0" rIns="0" bIns="0" rtlCol="0" anchor="t"/>
          <a:lstStyle/>
          <a:p>
            <a:pPr marL="0" indent="0" algn="l">
              <a:lnSpc>
                <a:spcPts val="2650"/>
              </a:lnSpc>
              <a:buNone/>
            </a:pPr>
            <a:r>
              <a:rPr lang="en-US" sz="2100" dirty="0">
                <a:solidFill>
                  <a:srgbClr val="3C3939"/>
                </a:solidFill>
                <a:latin typeface="Raleway" pitchFamily="34" charset="0"/>
                <a:ea typeface="Raleway" pitchFamily="34" charset="-122"/>
                <a:cs typeface="Raleway" pitchFamily="34" charset="-120"/>
              </a:rPr>
              <a:t>Real-Time Updates</a:t>
            </a:r>
            <a:endParaRPr lang="en-US" sz="2100" dirty="0"/>
          </a:p>
        </p:txBody>
      </p:sp>
      <p:sp>
        <p:nvSpPr>
          <p:cNvPr id="14" name="Text 11"/>
          <p:cNvSpPr/>
          <p:nvPr/>
        </p:nvSpPr>
        <p:spPr>
          <a:xfrm>
            <a:off x="2287786" y="4845963"/>
            <a:ext cx="6093619" cy="697230"/>
          </a:xfrm>
          <a:prstGeom prst="rect">
            <a:avLst/>
          </a:prstGeom>
          <a:noFill/>
          <a:ln/>
        </p:spPr>
        <p:txBody>
          <a:bodyPr wrap="square" lIns="0" tIns="0" rIns="0" bIns="0" rtlCol="0" anchor="t"/>
          <a:lstStyle/>
          <a:p>
            <a:pPr marL="0" indent="0" algn="l">
              <a:lnSpc>
                <a:spcPts val="2700"/>
              </a:lnSpc>
              <a:buNone/>
            </a:pPr>
            <a:r>
              <a:rPr lang="en-US" sz="1700" dirty="0">
                <a:solidFill>
                  <a:srgbClr val="3C3939"/>
                </a:solidFill>
                <a:latin typeface="Roboto" pitchFamily="34" charset="0"/>
                <a:ea typeface="Roboto" pitchFamily="34" charset="-122"/>
                <a:cs typeface="Roboto" pitchFamily="34" charset="-120"/>
              </a:rPr>
              <a:t>Integrate satellite data feeds to provide up-to-the-minute weather information.</a:t>
            </a:r>
            <a:endParaRPr lang="en-US" sz="1700" dirty="0"/>
          </a:p>
        </p:txBody>
      </p:sp>
      <p:sp>
        <p:nvSpPr>
          <p:cNvPr id="15" name="Shape 12"/>
          <p:cNvSpPr/>
          <p:nvPr/>
        </p:nvSpPr>
        <p:spPr>
          <a:xfrm>
            <a:off x="1304032" y="6453783"/>
            <a:ext cx="762595" cy="30480"/>
          </a:xfrm>
          <a:prstGeom prst="roundRect">
            <a:avLst>
              <a:gd name="adj" fmla="val 300237"/>
            </a:avLst>
          </a:prstGeom>
          <a:solidFill>
            <a:srgbClr val="C7C7D0"/>
          </a:solidFill>
          <a:ln/>
        </p:spPr>
      </p:sp>
      <p:sp>
        <p:nvSpPr>
          <p:cNvPr id="16" name="Shape 13"/>
          <p:cNvSpPr/>
          <p:nvPr/>
        </p:nvSpPr>
        <p:spPr>
          <a:xfrm>
            <a:off x="844332" y="6223992"/>
            <a:ext cx="490180" cy="490180"/>
          </a:xfrm>
          <a:prstGeom prst="roundRect">
            <a:avLst>
              <a:gd name="adj" fmla="val 18669"/>
            </a:avLst>
          </a:prstGeom>
          <a:solidFill>
            <a:srgbClr val="E1E1EA"/>
          </a:solidFill>
          <a:ln w="7620">
            <a:solidFill>
              <a:srgbClr val="C7C7D0"/>
            </a:solidFill>
            <a:prstDash val="solid"/>
          </a:ln>
        </p:spPr>
      </p:sp>
      <p:sp>
        <p:nvSpPr>
          <p:cNvPr id="17" name="Text 14"/>
          <p:cNvSpPr/>
          <p:nvPr/>
        </p:nvSpPr>
        <p:spPr>
          <a:xfrm>
            <a:off x="1002090" y="6305669"/>
            <a:ext cx="174546" cy="326827"/>
          </a:xfrm>
          <a:prstGeom prst="rect">
            <a:avLst/>
          </a:prstGeom>
          <a:noFill/>
          <a:ln/>
        </p:spPr>
        <p:txBody>
          <a:bodyPr wrap="none" lIns="0" tIns="0" rIns="0" bIns="0" rtlCol="0" anchor="t"/>
          <a:lstStyle/>
          <a:p>
            <a:pPr marL="0" indent="0" algn="ctr">
              <a:lnSpc>
                <a:spcPts val="2550"/>
              </a:lnSpc>
              <a:buNone/>
            </a:pPr>
            <a:r>
              <a:rPr lang="en-US" sz="2550" dirty="0">
                <a:solidFill>
                  <a:srgbClr val="3C3939"/>
                </a:solidFill>
                <a:latin typeface="Raleway" pitchFamily="34" charset="0"/>
                <a:ea typeface="Raleway" pitchFamily="34" charset="-122"/>
                <a:cs typeface="Raleway" pitchFamily="34" charset="-120"/>
              </a:rPr>
              <a:t>3</a:t>
            </a:r>
            <a:endParaRPr lang="en-US" sz="2550" dirty="0"/>
          </a:p>
        </p:txBody>
      </p:sp>
      <p:sp>
        <p:nvSpPr>
          <p:cNvPr id="18" name="Text 15"/>
          <p:cNvSpPr/>
          <p:nvPr/>
        </p:nvSpPr>
        <p:spPr>
          <a:xfrm>
            <a:off x="2287786" y="6196846"/>
            <a:ext cx="2723555" cy="340519"/>
          </a:xfrm>
          <a:prstGeom prst="rect">
            <a:avLst/>
          </a:prstGeom>
          <a:noFill/>
          <a:ln/>
        </p:spPr>
        <p:txBody>
          <a:bodyPr wrap="none" lIns="0" tIns="0" rIns="0" bIns="0" rtlCol="0" anchor="t"/>
          <a:lstStyle/>
          <a:p>
            <a:pPr marL="0" indent="0" algn="l">
              <a:lnSpc>
                <a:spcPts val="2650"/>
              </a:lnSpc>
              <a:buNone/>
            </a:pPr>
            <a:r>
              <a:rPr lang="en-US" sz="2100" dirty="0">
                <a:solidFill>
                  <a:srgbClr val="3C3939"/>
                </a:solidFill>
                <a:latin typeface="Raleway" pitchFamily="34" charset="0"/>
                <a:ea typeface="Raleway" pitchFamily="34" charset="-122"/>
                <a:cs typeface="Raleway" pitchFamily="34" charset="-120"/>
              </a:rPr>
              <a:t>Interactive Tools</a:t>
            </a:r>
            <a:endParaRPr lang="en-US" sz="2100" dirty="0"/>
          </a:p>
        </p:txBody>
      </p:sp>
      <p:sp>
        <p:nvSpPr>
          <p:cNvPr id="19" name="Text 16"/>
          <p:cNvSpPr/>
          <p:nvPr/>
        </p:nvSpPr>
        <p:spPr>
          <a:xfrm>
            <a:off x="2287786" y="6668095"/>
            <a:ext cx="6093619" cy="697230"/>
          </a:xfrm>
          <a:prstGeom prst="rect">
            <a:avLst/>
          </a:prstGeom>
          <a:noFill/>
          <a:ln/>
        </p:spPr>
        <p:txBody>
          <a:bodyPr wrap="square" lIns="0" tIns="0" rIns="0" bIns="0" rtlCol="0" anchor="t"/>
          <a:lstStyle/>
          <a:p>
            <a:pPr marL="0" indent="0" algn="l">
              <a:lnSpc>
                <a:spcPts val="2700"/>
              </a:lnSpc>
              <a:buNone/>
            </a:pPr>
            <a:r>
              <a:rPr lang="en-US" sz="1700" dirty="0">
                <a:solidFill>
                  <a:srgbClr val="3C3939"/>
                </a:solidFill>
                <a:latin typeface="Roboto" pitchFamily="34" charset="0"/>
                <a:ea typeface="Roboto" pitchFamily="34" charset="-122"/>
                <a:cs typeface="Roboto" pitchFamily="34" charset="-120"/>
              </a:rPr>
              <a:t>Develop user-friendly interfaces with chatbots and visualizations for easy interpretation.</a:t>
            </a:r>
            <a:endParaRPr lang="en-US" sz="1700" dirty="0"/>
          </a:p>
        </p:txBody>
      </p:sp>
      <p:sp>
        <p:nvSpPr>
          <p:cNvPr id="20" name="Rectangle: Rounded Corners 19">
            <a:extLst>
              <a:ext uri="{FF2B5EF4-FFF2-40B4-BE49-F238E27FC236}">
                <a16:creationId xmlns:a16="http://schemas.microsoft.com/office/drawing/2014/main" id="{F1521E1E-C76F-F1DE-F6F9-0400D9403E41}"/>
              </a:ext>
            </a:extLst>
          </p:cNvPr>
          <p:cNvSpPr/>
          <p:nvPr/>
        </p:nvSpPr>
        <p:spPr>
          <a:xfrm>
            <a:off x="9767730" y="7583210"/>
            <a:ext cx="3245817" cy="557118"/>
          </a:xfrm>
          <a:prstGeom prst="roundRect">
            <a:avLst/>
          </a:prstGeom>
          <a:solidFill>
            <a:srgbClr val="FEFE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solidFill>
              </a:rPr>
              <a:t>Group Name: NeuralNexus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94822" y="1031915"/>
            <a:ext cx="7727156" cy="1264920"/>
          </a:xfrm>
          <a:prstGeom prst="rect">
            <a:avLst/>
          </a:prstGeom>
          <a:noFill/>
          <a:ln/>
        </p:spPr>
        <p:txBody>
          <a:bodyPr wrap="square" lIns="0" tIns="0" rIns="0" bIns="0" rtlCol="0" anchor="t"/>
          <a:lstStyle/>
          <a:p>
            <a:pPr marL="0" indent="0">
              <a:lnSpc>
                <a:spcPts val="4950"/>
              </a:lnSpc>
              <a:buNone/>
            </a:pPr>
            <a:r>
              <a:rPr lang="en-US" sz="3950" dirty="0">
                <a:solidFill>
                  <a:srgbClr val="1B1B27"/>
                </a:solidFill>
                <a:latin typeface="Raleway" pitchFamily="34" charset="0"/>
                <a:ea typeface="Raleway" pitchFamily="34" charset="-122"/>
                <a:cs typeface="Raleway" pitchFamily="34" charset="-120"/>
              </a:rPr>
              <a:t>Data Collection and Preparation: Building the Foundation</a:t>
            </a:r>
            <a:endParaRPr lang="en-US" sz="3950" dirty="0"/>
          </a:p>
        </p:txBody>
      </p:sp>
      <p:sp>
        <p:nvSpPr>
          <p:cNvPr id="4" name="Shape 1"/>
          <p:cNvSpPr/>
          <p:nvPr/>
        </p:nvSpPr>
        <p:spPr>
          <a:xfrm>
            <a:off x="6194822" y="2600444"/>
            <a:ext cx="7727156" cy="1505426"/>
          </a:xfrm>
          <a:prstGeom prst="roundRect">
            <a:avLst>
              <a:gd name="adj" fmla="val 5647"/>
            </a:avLst>
          </a:prstGeom>
          <a:solidFill>
            <a:srgbClr val="E1E1EA"/>
          </a:solidFill>
          <a:ln w="7620">
            <a:solidFill>
              <a:srgbClr val="C7C7D0"/>
            </a:solidFill>
            <a:prstDash val="solid"/>
          </a:ln>
        </p:spPr>
      </p:sp>
      <p:sp>
        <p:nvSpPr>
          <p:cNvPr id="5" name="Text 2"/>
          <p:cNvSpPr/>
          <p:nvPr/>
        </p:nvSpPr>
        <p:spPr>
          <a:xfrm>
            <a:off x="6404848" y="2810470"/>
            <a:ext cx="2530078" cy="316230"/>
          </a:xfrm>
          <a:prstGeom prst="rect">
            <a:avLst/>
          </a:prstGeom>
          <a:noFill/>
          <a:ln/>
        </p:spPr>
        <p:txBody>
          <a:bodyPr wrap="none" lIns="0" tIns="0" rIns="0" bIns="0" rtlCol="0" anchor="t"/>
          <a:lstStyle/>
          <a:p>
            <a:pPr marL="0" indent="0">
              <a:lnSpc>
                <a:spcPts val="2450"/>
              </a:lnSpc>
              <a:buNone/>
            </a:pPr>
            <a:r>
              <a:rPr lang="en-US" sz="1950" dirty="0">
                <a:solidFill>
                  <a:srgbClr val="3C3939"/>
                </a:solidFill>
                <a:latin typeface="Raleway" pitchFamily="34" charset="0"/>
                <a:ea typeface="Raleway" pitchFamily="34" charset="-122"/>
                <a:cs typeface="Raleway" pitchFamily="34" charset="-120"/>
              </a:rPr>
              <a:t>Kaggle Dataset</a:t>
            </a:r>
            <a:endParaRPr lang="en-US" sz="1950" dirty="0"/>
          </a:p>
        </p:txBody>
      </p:sp>
      <p:sp>
        <p:nvSpPr>
          <p:cNvPr id="6" name="Text 3"/>
          <p:cNvSpPr/>
          <p:nvPr/>
        </p:nvSpPr>
        <p:spPr>
          <a:xfrm>
            <a:off x="6404848" y="3248144"/>
            <a:ext cx="7307104" cy="647700"/>
          </a:xfrm>
          <a:prstGeom prst="rect">
            <a:avLst/>
          </a:prstGeom>
          <a:noFill/>
          <a:ln/>
        </p:spPr>
        <p:txBody>
          <a:bodyPr wrap="square" lIns="0" tIns="0" rIns="0" bIns="0" rtlCol="0" anchor="t"/>
          <a:lstStyle/>
          <a:p>
            <a:pPr marL="0" indent="0">
              <a:lnSpc>
                <a:spcPts val="2550"/>
              </a:lnSpc>
              <a:buNone/>
            </a:pPr>
            <a:r>
              <a:rPr lang="en-US" sz="1550" dirty="0">
                <a:solidFill>
                  <a:srgbClr val="3C3939"/>
                </a:solidFill>
                <a:latin typeface="Roboto" pitchFamily="34" charset="0"/>
                <a:ea typeface="Roboto" pitchFamily="34" charset="-122"/>
                <a:cs typeface="Roboto" pitchFamily="34" charset="-120"/>
              </a:rPr>
              <a:t>Utilized comprehensive daily weather data spanning 2008 to 2017 for model training.</a:t>
            </a:r>
            <a:endParaRPr lang="en-US" sz="1550" dirty="0"/>
          </a:p>
        </p:txBody>
      </p:sp>
      <p:sp>
        <p:nvSpPr>
          <p:cNvPr id="7" name="Shape 4"/>
          <p:cNvSpPr/>
          <p:nvPr/>
        </p:nvSpPr>
        <p:spPr>
          <a:xfrm>
            <a:off x="6194822" y="4308277"/>
            <a:ext cx="7727156" cy="1505426"/>
          </a:xfrm>
          <a:prstGeom prst="roundRect">
            <a:avLst>
              <a:gd name="adj" fmla="val 5647"/>
            </a:avLst>
          </a:prstGeom>
          <a:solidFill>
            <a:srgbClr val="E1E1EA"/>
          </a:solidFill>
          <a:ln w="7620">
            <a:solidFill>
              <a:srgbClr val="C7C7D0"/>
            </a:solidFill>
            <a:prstDash val="solid"/>
          </a:ln>
        </p:spPr>
      </p:sp>
      <p:sp>
        <p:nvSpPr>
          <p:cNvPr id="8" name="Text 5"/>
          <p:cNvSpPr/>
          <p:nvPr/>
        </p:nvSpPr>
        <p:spPr>
          <a:xfrm>
            <a:off x="6404848" y="4518303"/>
            <a:ext cx="2530078" cy="316230"/>
          </a:xfrm>
          <a:prstGeom prst="rect">
            <a:avLst/>
          </a:prstGeom>
          <a:noFill/>
          <a:ln/>
        </p:spPr>
        <p:txBody>
          <a:bodyPr wrap="none" lIns="0" tIns="0" rIns="0" bIns="0" rtlCol="0" anchor="t"/>
          <a:lstStyle/>
          <a:p>
            <a:pPr marL="0" indent="0">
              <a:lnSpc>
                <a:spcPts val="2450"/>
              </a:lnSpc>
              <a:buNone/>
            </a:pPr>
            <a:r>
              <a:rPr lang="en-US" sz="1950" dirty="0">
                <a:solidFill>
                  <a:srgbClr val="3C3939"/>
                </a:solidFill>
                <a:latin typeface="Raleway" pitchFamily="34" charset="0"/>
                <a:ea typeface="Raleway" pitchFamily="34" charset="-122"/>
                <a:cs typeface="Raleway" pitchFamily="34" charset="-120"/>
              </a:rPr>
              <a:t>Feature Selection</a:t>
            </a:r>
            <a:endParaRPr lang="en-US" sz="1950" dirty="0"/>
          </a:p>
        </p:txBody>
      </p:sp>
      <p:sp>
        <p:nvSpPr>
          <p:cNvPr id="9" name="Text 6"/>
          <p:cNvSpPr/>
          <p:nvPr/>
        </p:nvSpPr>
        <p:spPr>
          <a:xfrm>
            <a:off x="6404848" y="4955977"/>
            <a:ext cx="7307104" cy="647700"/>
          </a:xfrm>
          <a:prstGeom prst="rect">
            <a:avLst/>
          </a:prstGeom>
          <a:noFill/>
          <a:ln/>
        </p:spPr>
        <p:txBody>
          <a:bodyPr wrap="square" lIns="0" tIns="0" rIns="0" bIns="0" rtlCol="0" anchor="t"/>
          <a:lstStyle/>
          <a:p>
            <a:pPr marL="0" indent="0">
              <a:lnSpc>
                <a:spcPts val="2550"/>
              </a:lnSpc>
              <a:buNone/>
            </a:pPr>
            <a:r>
              <a:rPr lang="en-US" sz="1550" dirty="0">
                <a:solidFill>
                  <a:srgbClr val="3C3939"/>
                </a:solidFill>
                <a:latin typeface="Roboto" pitchFamily="34" charset="0"/>
                <a:ea typeface="Roboto" pitchFamily="34" charset="-122"/>
                <a:cs typeface="Roboto" pitchFamily="34" charset="-120"/>
              </a:rPr>
              <a:t>Extracted key parameters: temperature, humidity, wind speed, rain_today, month, and day.</a:t>
            </a:r>
            <a:endParaRPr lang="en-US" sz="1550" dirty="0"/>
          </a:p>
        </p:txBody>
      </p:sp>
      <p:sp>
        <p:nvSpPr>
          <p:cNvPr id="10" name="Shape 7"/>
          <p:cNvSpPr/>
          <p:nvPr/>
        </p:nvSpPr>
        <p:spPr>
          <a:xfrm>
            <a:off x="6194822" y="6016109"/>
            <a:ext cx="7727156" cy="1181576"/>
          </a:xfrm>
          <a:prstGeom prst="roundRect">
            <a:avLst>
              <a:gd name="adj" fmla="val 7195"/>
            </a:avLst>
          </a:prstGeom>
          <a:solidFill>
            <a:srgbClr val="E1E1EA"/>
          </a:solidFill>
          <a:ln w="7620">
            <a:solidFill>
              <a:srgbClr val="C7C7D0"/>
            </a:solidFill>
            <a:prstDash val="solid"/>
          </a:ln>
        </p:spPr>
      </p:sp>
      <p:sp>
        <p:nvSpPr>
          <p:cNvPr id="11" name="Text 8"/>
          <p:cNvSpPr/>
          <p:nvPr/>
        </p:nvSpPr>
        <p:spPr>
          <a:xfrm>
            <a:off x="6404848" y="6226135"/>
            <a:ext cx="2530078" cy="316230"/>
          </a:xfrm>
          <a:prstGeom prst="rect">
            <a:avLst/>
          </a:prstGeom>
          <a:noFill/>
          <a:ln/>
        </p:spPr>
        <p:txBody>
          <a:bodyPr wrap="none" lIns="0" tIns="0" rIns="0" bIns="0" rtlCol="0" anchor="t"/>
          <a:lstStyle/>
          <a:p>
            <a:pPr marL="0" indent="0">
              <a:lnSpc>
                <a:spcPts val="2450"/>
              </a:lnSpc>
              <a:buNone/>
            </a:pPr>
            <a:r>
              <a:rPr lang="en-US" sz="1950" dirty="0">
                <a:solidFill>
                  <a:srgbClr val="3C3939"/>
                </a:solidFill>
                <a:latin typeface="Raleway" pitchFamily="34" charset="0"/>
                <a:ea typeface="Raleway" pitchFamily="34" charset="-122"/>
                <a:cs typeface="Raleway" pitchFamily="34" charset="-120"/>
              </a:rPr>
              <a:t>Data Refinement</a:t>
            </a:r>
            <a:endParaRPr lang="en-US" sz="1950" dirty="0"/>
          </a:p>
        </p:txBody>
      </p:sp>
      <p:sp>
        <p:nvSpPr>
          <p:cNvPr id="12" name="Text 9"/>
          <p:cNvSpPr/>
          <p:nvPr/>
        </p:nvSpPr>
        <p:spPr>
          <a:xfrm>
            <a:off x="6404848" y="6663809"/>
            <a:ext cx="7307104" cy="323850"/>
          </a:xfrm>
          <a:prstGeom prst="rect">
            <a:avLst/>
          </a:prstGeom>
          <a:noFill/>
          <a:ln/>
        </p:spPr>
        <p:txBody>
          <a:bodyPr wrap="none" lIns="0" tIns="0" rIns="0" bIns="0" rtlCol="0" anchor="t"/>
          <a:lstStyle/>
          <a:p>
            <a:pPr marL="0" indent="0">
              <a:lnSpc>
                <a:spcPts val="2550"/>
              </a:lnSpc>
              <a:buNone/>
            </a:pPr>
            <a:r>
              <a:rPr lang="en-US" sz="1550" dirty="0">
                <a:solidFill>
                  <a:srgbClr val="3C3939"/>
                </a:solidFill>
                <a:latin typeface="Roboto" pitchFamily="34" charset="0"/>
                <a:ea typeface="Roboto" pitchFamily="34" charset="-122"/>
                <a:cs typeface="Roboto" pitchFamily="34" charset="-120"/>
              </a:rPr>
              <a:t>Created a streamlined dataset optimized for efficient model training and analysis.</a:t>
            </a:r>
            <a:endParaRPr lang="en-US" sz="1550" dirty="0"/>
          </a:p>
        </p:txBody>
      </p:sp>
      <p:sp>
        <p:nvSpPr>
          <p:cNvPr id="13" name="Rectangle 12">
            <a:extLst>
              <a:ext uri="{FF2B5EF4-FFF2-40B4-BE49-F238E27FC236}">
                <a16:creationId xmlns:a16="http://schemas.microsoft.com/office/drawing/2014/main" id="{82793542-8A5C-48C6-E80D-BA8F9759BE04}"/>
              </a:ext>
            </a:extLst>
          </p:cNvPr>
          <p:cNvSpPr/>
          <p:nvPr/>
        </p:nvSpPr>
        <p:spPr>
          <a:xfrm>
            <a:off x="12783433" y="7720928"/>
            <a:ext cx="1774299" cy="442061"/>
          </a:xfrm>
          <a:prstGeom prst="rect">
            <a:avLst/>
          </a:prstGeom>
          <a:solidFill>
            <a:srgbClr val="FEFE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16F40718-3614-8485-E63B-6527B6BCF0DB}"/>
              </a:ext>
            </a:extLst>
          </p:cNvPr>
          <p:cNvSpPr/>
          <p:nvPr/>
        </p:nvSpPr>
        <p:spPr>
          <a:xfrm>
            <a:off x="847788" y="7599815"/>
            <a:ext cx="3245817" cy="557118"/>
          </a:xfrm>
          <a:prstGeom prst="roundRect">
            <a:avLst/>
          </a:prstGeom>
          <a:solidFill>
            <a:srgbClr val="FEFE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solidFill>
              </a:rPr>
              <a:t>Group Name: NeuralNexus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136380" y="1457325"/>
            <a:ext cx="5494020" cy="5322332"/>
          </a:xfrm>
          <a:prstGeom prst="rect">
            <a:avLst/>
          </a:prstGeom>
        </p:spPr>
      </p:pic>
      <p:sp>
        <p:nvSpPr>
          <p:cNvPr id="4" name="Text 0"/>
          <p:cNvSpPr/>
          <p:nvPr/>
        </p:nvSpPr>
        <p:spPr>
          <a:xfrm>
            <a:off x="671155" y="556974"/>
            <a:ext cx="7801689" cy="1198483"/>
          </a:xfrm>
          <a:prstGeom prst="rect">
            <a:avLst/>
          </a:prstGeom>
          <a:noFill/>
          <a:ln/>
        </p:spPr>
        <p:txBody>
          <a:bodyPr wrap="square" lIns="0" tIns="0" rIns="0" bIns="0" rtlCol="0" anchor="t"/>
          <a:lstStyle/>
          <a:p>
            <a:pPr marL="0" indent="0">
              <a:lnSpc>
                <a:spcPts val="4700"/>
              </a:lnSpc>
              <a:buNone/>
            </a:pPr>
            <a:r>
              <a:rPr lang="en-US" sz="3750" dirty="0">
                <a:solidFill>
                  <a:srgbClr val="1B1B27"/>
                </a:solidFill>
                <a:latin typeface="Raleway" pitchFamily="34" charset="0"/>
                <a:ea typeface="Raleway" pitchFamily="34" charset="-122"/>
                <a:cs typeface="Raleway" pitchFamily="34" charset="-120"/>
              </a:rPr>
              <a:t>Model Training and Evaluation: Optimizing Predictions</a:t>
            </a:r>
            <a:endParaRPr lang="en-US" sz="3750" dirty="0"/>
          </a:p>
        </p:txBody>
      </p:sp>
      <p:sp>
        <p:nvSpPr>
          <p:cNvPr id="5" name="Text 1"/>
          <p:cNvSpPr/>
          <p:nvPr/>
        </p:nvSpPr>
        <p:spPr>
          <a:xfrm>
            <a:off x="671155" y="2042993"/>
            <a:ext cx="7801689" cy="1534120"/>
          </a:xfrm>
          <a:prstGeom prst="rect">
            <a:avLst/>
          </a:prstGeom>
          <a:noFill/>
          <a:ln/>
        </p:spPr>
        <p:txBody>
          <a:bodyPr wrap="square" lIns="0" tIns="0" rIns="0" bIns="0" rtlCol="0" anchor="t"/>
          <a:lstStyle/>
          <a:p>
            <a:pPr marL="0" indent="0">
              <a:lnSpc>
                <a:spcPts val="2400"/>
              </a:lnSpc>
              <a:buNone/>
            </a:pPr>
            <a:r>
              <a:rPr lang="en-US" sz="1500" dirty="0">
                <a:solidFill>
                  <a:srgbClr val="3C3939"/>
                </a:solidFill>
                <a:latin typeface="Roboto" pitchFamily="34" charset="0"/>
                <a:ea typeface="Roboto" pitchFamily="34" charset="-122"/>
                <a:cs typeface="Roboto" pitchFamily="34" charset="-120"/>
              </a:rPr>
              <a:t>To assess the performance of each algorithm, we evaluated their accuracy using key metrics. The accuracy results were then compared to identify the algorithm that consistently achieved the highest prediction accuracy. Accuracy, a metric that measures the percentage of correctly classified instances, is a key indicator of model performance. The results of our model evaluation are summarized in the table below.</a:t>
            </a:r>
            <a:endParaRPr lang="en-US" sz="1500" dirty="0"/>
          </a:p>
        </p:txBody>
      </p:sp>
      <p:sp>
        <p:nvSpPr>
          <p:cNvPr id="6" name="Shape 2"/>
          <p:cNvSpPr/>
          <p:nvPr/>
        </p:nvSpPr>
        <p:spPr>
          <a:xfrm>
            <a:off x="671155" y="3792736"/>
            <a:ext cx="7801689" cy="3879890"/>
          </a:xfrm>
          <a:prstGeom prst="roundRect">
            <a:avLst>
              <a:gd name="adj" fmla="val 2076"/>
            </a:avLst>
          </a:prstGeom>
          <a:noFill/>
          <a:ln w="7620">
            <a:solidFill>
              <a:srgbClr val="000000">
                <a:alpha val="8000"/>
              </a:srgbClr>
            </a:solidFill>
            <a:prstDash val="solid"/>
          </a:ln>
        </p:spPr>
      </p:sp>
      <p:sp>
        <p:nvSpPr>
          <p:cNvPr id="7" name="Shape 3"/>
          <p:cNvSpPr/>
          <p:nvPr/>
        </p:nvSpPr>
        <p:spPr>
          <a:xfrm>
            <a:off x="678775" y="3800356"/>
            <a:ext cx="7786449" cy="552093"/>
          </a:xfrm>
          <a:prstGeom prst="rect">
            <a:avLst/>
          </a:prstGeom>
          <a:solidFill>
            <a:srgbClr val="FFFFFF">
              <a:alpha val="4000"/>
            </a:srgbClr>
          </a:solidFill>
          <a:ln/>
        </p:spPr>
      </p:sp>
      <p:sp>
        <p:nvSpPr>
          <p:cNvPr id="8" name="Text 4"/>
          <p:cNvSpPr/>
          <p:nvPr/>
        </p:nvSpPr>
        <p:spPr>
          <a:xfrm>
            <a:off x="870466" y="3922990"/>
            <a:ext cx="3506033" cy="306824"/>
          </a:xfrm>
          <a:prstGeom prst="rect">
            <a:avLst/>
          </a:prstGeom>
          <a:noFill/>
          <a:ln/>
        </p:spPr>
        <p:txBody>
          <a:bodyPr wrap="none" lIns="0" tIns="0" rIns="0" bIns="0" rtlCol="0" anchor="t"/>
          <a:lstStyle/>
          <a:p>
            <a:pPr marL="0" indent="0">
              <a:lnSpc>
                <a:spcPts val="2400"/>
              </a:lnSpc>
              <a:buNone/>
            </a:pPr>
            <a:r>
              <a:rPr lang="en-US" sz="1500" dirty="0">
                <a:solidFill>
                  <a:srgbClr val="3C3939"/>
                </a:solidFill>
                <a:latin typeface="Roboto" pitchFamily="34" charset="0"/>
                <a:ea typeface="Roboto" pitchFamily="34" charset="-122"/>
                <a:cs typeface="Roboto" pitchFamily="34" charset="-120"/>
              </a:rPr>
              <a:t>Algorithm</a:t>
            </a:r>
            <a:endParaRPr lang="en-US" sz="1500" dirty="0"/>
          </a:p>
        </p:txBody>
      </p:sp>
      <p:sp>
        <p:nvSpPr>
          <p:cNvPr id="9" name="Text 5"/>
          <p:cNvSpPr/>
          <p:nvPr/>
        </p:nvSpPr>
        <p:spPr>
          <a:xfrm>
            <a:off x="4767501" y="3922990"/>
            <a:ext cx="3506033" cy="306824"/>
          </a:xfrm>
          <a:prstGeom prst="rect">
            <a:avLst/>
          </a:prstGeom>
          <a:noFill/>
          <a:ln/>
        </p:spPr>
        <p:txBody>
          <a:bodyPr wrap="none" lIns="0" tIns="0" rIns="0" bIns="0" rtlCol="0" anchor="t"/>
          <a:lstStyle/>
          <a:p>
            <a:pPr marL="0" indent="0">
              <a:lnSpc>
                <a:spcPts val="2400"/>
              </a:lnSpc>
              <a:buNone/>
            </a:pPr>
            <a:r>
              <a:rPr lang="en-US" sz="1500" dirty="0">
                <a:solidFill>
                  <a:srgbClr val="3C3939"/>
                </a:solidFill>
                <a:latin typeface="Roboto" pitchFamily="34" charset="0"/>
                <a:ea typeface="Roboto" pitchFamily="34" charset="-122"/>
                <a:cs typeface="Roboto" pitchFamily="34" charset="-120"/>
              </a:rPr>
              <a:t>Accuracy</a:t>
            </a:r>
            <a:endParaRPr lang="en-US" sz="1500" dirty="0"/>
          </a:p>
        </p:txBody>
      </p:sp>
      <p:sp>
        <p:nvSpPr>
          <p:cNvPr id="10" name="Shape 6"/>
          <p:cNvSpPr/>
          <p:nvPr/>
        </p:nvSpPr>
        <p:spPr>
          <a:xfrm>
            <a:off x="678775" y="4352449"/>
            <a:ext cx="7786449" cy="552093"/>
          </a:xfrm>
          <a:prstGeom prst="rect">
            <a:avLst/>
          </a:prstGeom>
          <a:solidFill>
            <a:srgbClr val="000000">
              <a:alpha val="4000"/>
            </a:srgbClr>
          </a:solidFill>
          <a:ln/>
        </p:spPr>
      </p:sp>
      <p:sp>
        <p:nvSpPr>
          <p:cNvPr id="11" name="Text 7"/>
          <p:cNvSpPr/>
          <p:nvPr/>
        </p:nvSpPr>
        <p:spPr>
          <a:xfrm>
            <a:off x="870466" y="4475083"/>
            <a:ext cx="3506033" cy="306824"/>
          </a:xfrm>
          <a:prstGeom prst="rect">
            <a:avLst/>
          </a:prstGeom>
          <a:noFill/>
          <a:ln/>
        </p:spPr>
        <p:txBody>
          <a:bodyPr wrap="none" lIns="0" tIns="0" rIns="0" bIns="0" rtlCol="0" anchor="t"/>
          <a:lstStyle/>
          <a:p>
            <a:pPr marL="0" indent="0">
              <a:lnSpc>
                <a:spcPts val="2400"/>
              </a:lnSpc>
              <a:buNone/>
            </a:pPr>
            <a:r>
              <a:rPr lang="en-US" sz="1500" dirty="0">
                <a:solidFill>
                  <a:srgbClr val="3C3939"/>
                </a:solidFill>
                <a:latin typeface="Roboto" pitchFamily="34" charset="0"/>
                <a:ea typeface="Roboto" pitchFamily="34" charset="-122"/>
                <a:cs typeface="Roboto" pitchFamily="34" charset="-120"/>
              </a:rPr>
              <a:t>CatBoostClassifier</a:t>
            </a:r>
            <a:endParaRPr lang="en-US" sz="1500" dirty="0"/>
          </a:p>
        </p:txBody>
      </p:sp>
      <p:sp>
        <p:nvSpPr>
          <p:cNvPr id="12" name="Text 8"/>
          <p:cNvSpPr/>
          <p:nvPr/>
        </p:nvSpPr>
        <p:spPr>
          <a:xfrm>
            <a:off x="4767501" y="4475083"/>
            <a:ext cx="3506033" cy="306824"/>
          </a:xfrm>
          <a:prstGeom prst="rect">
            <a:avLst/>
          </a:prstGeom>
          <a:noFill/>
          <a:ln/>
        </p:spPr>
        <p:txBody>
          <a:bodyPr wrap="none" lIns="0" tIns="0" rIns="0" bIns="0" rtlCol="0" anchor="t"/>
          <a:lstStyle/>
          <a:p>
            <a:pPr marL="0" indent="0">
              <a:lnSpc>
                <a:spcPts val="2400"/>
              </a:lnSpc>
              <a:buNone/>
            </a:pPr>
            <a:r>
              <a:rPr lang="en-US" sz="1500" dirty="0">
                <a:solidFill>
                  <a:srgbClr val="3C3939"/>
                </a:solidFill>
                <a:latin typeface="Roboto" pitchFamily="34" charset="0"/>
                <a:ea typeface="Roboto" pitchFamily="34" charset="-122"/>
                <a:cs typeface="Roboto" pitchFamily="34" charset="-120"/>
              </a:rPr>
              <a:t>68%</a:t>
            </a:r>
            <a:endParaRPr lang="en-US" sz="1500" dirty="0"/>
          </a:p>
        </p:txBody>
      </p:sp>
      <p:sp>
        <p:nvSpPr>
          <p:cNvPr id="13" name="Shape 9"/>
          <p:cNvSpPr/>
          <p:nvPr/>
        </p:nvSpPr>
        <p:spPr>
          <a:xfrm>
            <a:off x="678775" y="4904542"/>
            <a:ext cx="7786449" cy="552093"/>
          </a:xfrm>
          <a:prstGeom prst="rect">
            <a:avLst/>
          </a:prstGeom>
          <a:solidFill>
            <a:srgbClr val="FFFFFF">
              <a:alpha val="4000"/>
            </a:srgbClr>
          </a:solidFill>
          <a:ln/>
        </p:spPr>
      </p:sp>
      <p:sp>
        <p:nvSpPr>
          <p:cNvPr id="14" name="Text 10"/>
          <p:cNvSpPr/>
          <p:nvPr/>
        </p:nvSpPr>
        <p:spPr>
          <a:xfrm>
            <a:off x="870466" y="5027176"/>
            <a:ext cx="3506033" cy="306824"/>
          </a:xfrm>
          <a:prstGeom prst="rect">
            <a:avLst/>
          </a:prstGeom>
          <a:noFill/>
          <a:ln/>
        </p:spPr>
        <p:txBody>
          <a:bodyPr wrap="none" lIns="0" tIns="0" rIns="0" bIns="0" rtlCol="0" anchor="t"/>
          <a:lstStyle/>
          <a:p>
            <a:pPr marL="0" indent="0">
              <a:lnSpc>
                <a:spcPts val="2400"/>
              </a:lnSpc>
              <a:buNone/>
            </a:pPr>
            <a:r>
              <a:rPr lang="en-US" sz="1500" dirty="0">
                <a:solidFill>
                  <a:srgbClr val="3C3939"/>
                </a:solidFill>
                <a:latin typeface="Roboto" pitchFamily="34" charset="0"/>
                <a:ea typeface="Roboto" pitchFamily="34" charset="-122"/>
                <a:cs typeface="Roboto" pitchFamily="34" charset="-120"/>
              </a:rPr>
              <a:t>RandomForest</a:t>
            </a:r>
            <a:endParaRPr lang="en-US" sz="1500" dirty="0"/>
          </a:p>
        </p:txBody>
      </p:sp>
      <p:sp>
        <p:nvSpPr>
          <p:cNvPr id="15" name="Text 11"/>
          <p:cNvSpPr/>
          <p:nvPr/>
        </p:nvSpPr>
        <p:spPr>
          <a:xfrm>
            <a:off x="4767501" y="5027176"/>
            <a:ext cx="3506033" cy="306824"/>
          </a:xfrm>
          <a:prstGeom prst="rect">
            <a:avLst/>
          </a:prstGeom>
          <a:noFill/>
          <a:ln/>
        </p:spPr>
        <p:txBody>
          <a:bodyPr wrap="none" lIns="0" tIns="0" rIns="0" bIns="0" rtlCol="0" anchor="t"/>
          <a:lstStyle/>
          <a:p>
            <a:pPr marL="0" indent="0">
              <a:lnSpc>
                <a:spcPts val="2400"/>
              </a:lnSpc>
              <a:buNone/>
            </a:pPr>
            <a:r>
              <a:rPr lang="en-US" sz="1500" dirty="0">
                <a:solidFill>
                  <a:srgbClr val="3C3939"/>
                </a:solidFill>
                <a:latin typeface="Roboto" pitchFamily="34" charset="0"/>
                <a:ea typeface="Roboto" pitchFamily="34" charset="-122"/>
                <a:cs typeface="Roboto" pitchFamily="34" charset="-120"/>
              </a:rPr>
              <a:t>69%</a:t>
            </a:r>
            <a:endParaRPr lang="en-US" sz="1500" dirty="0"/>
          </a:p>
        </p:txBody>
      </p:sp>
      <p:sp>
        <p:nvSpPr>
          <p:cNvPr id="16" name="Shape 12"/>
          <p:cNvSpPr/>
          <p:nvPr/>
        </p:nvSpPr>
        <p:spPr>
          <a:xfrm>
            <a:off x="678775" y="5456634"/>
            <a:ext cx="7786449" cy="552093"/>
          </a:xfrm>
          <a:prstGeom prst="rect">
            <a:avLst/>
          </a:prstGeom>
          <a:solidFill>
            <a:srgbClr val="000000">
              <a:alpha val="4000"/>
            </a:srgbClr>
          </a:solidFill>
          <a:ln/>
        </p:spPr>
      </p:sp>
      <p:sp>
        <p:nvSpPr>
          <p:cNvPr id="17" name="Text 13"/>
          <p:cNvSpPr/>
          <p:nvPr/>
        </p:nvSpPr>
        <p:spPr>
          <a:xfrm>
            <a:off x="870466" y="5579269"/>
            <a:ext cx="3506033" cy="306824"/>
          </a:xfrm>
          <a:prstGeom prst="rect">
            <a:avLst/>
          </a:prstGeom>
          <a:noFill/>
          <a:ln/>
        </p:spPr>
        <p:txBody>
          <a:bodyPr wrap="none" lIns="0" tIns="0" rIns="0" bIns="0" rtlCol="0" anchor="t"/>
          <a:lstStyle/>
          <a:p>
            <a:pPr marL="0" indent="0">
              <a:lnSpc>
                <a:spcPts val="2400"/>
              </a:lnSpc>
              <a:buNone/>
            </a:pPr>
            <a:r>
              <a:rPr lang="en-US" sz="1500" dirty="0">
                <a:solidFill>
                  <a:srgbClr val="3C3939"/>
                </a:solidFill>
                <a:latin typeface="Roboto" pitchFamily="34" charset="0"/>
                <a:ea typeface="Roboto" pitchFamily="34" charset="-122"/>
                <a:cs typeface="Roboto" pitchFamily="34" charset="-120"/>
              </a:rPr>
              <a:t>Logistic Regression</a:t>
            </a:r>
            <a:endParaRPr lang="en-US" sz="1500" dirty="0"/>
          </a:p>
        </p:txBody>
      </p:sp>
      <p:sp>
        <p:nvSpPr>
          <p:cNvPr id="18" name="Text 14"/>
          <p:cNvSpPr/>
          <p:nvPr/>
        </p:nvSpPr>
        <p:spPr>
          <a:xfrm>
            <a:off x="4767501" y="5579269"/>
            <a:ext cx="3506033" cy="306824"/>
          </a:xfrm>
          <a:prstGeom prst="rect">
            <a:avLst/>
          </a:prstGeom>
          <a:noFill/>
          <a:ln/>
        </p:spPr>
        <p:txBody>
          <a:bodyPr wrap="none" lIns="0" tIns="0" rIns="0" bIns="0" rtlCol="0" anchor="t"/>
          <a:lstStyle/>
          <a:p>
            <a:pPr marL="0" indent="0">
              <a:lnSpc>
                <a:spcPts val="2400"/>
              </a:lnSpc>
              <a:buNone/>
            </a:pPr>
            <a:r>
              <a:rPr lang="en-US" sz="1500" dirty="0">
                <a:solidFill>
                  <a:srgbClr val="3C3939"/>
                </a:solidFill>
                <a:latin typeface="Roboto" pitchFamily="34" charset="0"/>
                <a:ea typeface="Roboto" pitchFamily="34" charset="-122"/>
                <a:cs typeface="Roboto" pitchFamily="34" charset="-120"/>
              </a:rPr>
              <a:t>71%</a:t>
            </a:r>
            <a:endParaRPr lang="en-US" sz="1500" dirty="0"/>
          </a:p>
        </p:txBody>
      </p:sp>
      <p:sp>
        <p:nvSpPr>
          <p:cNvPr id="19" name="Shape 15"/>
          <p:cNvSpPr/>
          <p:nvPr/>
        </p:nvSpPr>
        <p:spPr>
          <a:xfrm>
            <a:off x="678775" y="6008727"/>
            <a:ext cx="7786449" cy="552093"/>
          </a:xfrm>
          <a:prstGeom prst="rect">
            <a:avLst/>
          </a:prstGeom>
          <a:solidFill>
            <a:srgbClr val="FFFFFF">
              <a:alpha val="4000"/>
            </a:srgbClr>
          </a:solidFill>
          <a:ln/>
        </p:spPr>
      </p:sp>
      <p:sp>
        <p:nvSpPr>
          <p:cNvPr id="20" name="Text 16"/>
          <p:cNvSpPr/>
          <p:nvPr/>
        </p:nvSpPr>
        <p:spPr>
          <a:xfrm>
            <a:off x="870466" y="6131362"/>
            <a:ext cx="3506033" cy="306824"/>
          </a:xfrm>
          <a:prstGeom prst="rect">
            <a:avLst/>
          </a:prstGeom>
          <a:noFill/>
          <a:ln/>
        </p:spPr>
        <p:txBody>
          <a:bodyPr wrap="none" lIns="0" tIns="0" rIns="0" bIns="0" rtlCol="0" anchor="t"/>
          <a:lstStyle/>
          <a:p>
            <a:pPr marL="0" indent="0">
              <a:lnSpc>
                <a:spcPts val="2400"/>
              </a:lnSpc>
              <a:buNone/>
            </a:pPr>
            <a:r>
              <a:rPr lang="en-US" sz="1500" dirty="0">
                <a:solidFill>
                  <a:srgbClr val="3C3939"/>
                </a:solidFill>
                <a:latin typeface="Roboto" pitchFamily="34" charset="0"/>
                <a:ea typeface="Roboto" pitchFamily="34" charset="-122"/>
                <a:cs typeface="Roboto" pitchFamily="34" charset="-120"/>
              </a:rPr>
              <a:t>GaussianNB</a:t>
            </a:r>
            <a:endParaRPr lang="en-US" sz="1500" dirty="0"/>
          </a:p>
        </p:txBody>
      </p:sp>
      <p:sp>
        <p:nvSpPr>
          <p:cNvPr id="21" name="Text 17"/>
          <p:cNvSpPr/>
          <p:nvPr/>
        </p:nvSpPr>
        <p:spPr>
          <a:xfrm>
            <a:off x="4767501" y="6131362"/>
            <a:ext cx="3506033" cy="306824"/>
          </a:xfrm>
          <a:prstGeom prst="rect">
            <a:avLst/>
          </a:prstGeom>
          <a:noFill/>
          <a:ln/>
        </p:spPr>
        <p:txBody>
          <a:bodyPr wrap="none" lIns="0" tIns="0" rIns="0" bIns="0" rtlCol="0" anchor="t"/>
          <a:lstStyle/>
          <a:p>
            <a:pPr marL="0" indent="0">
              <a:lnSpc>
                <a:spcPts val="2400"/>
              </a:lnSpc>
              <a:buNone/>
            </a:pPr>
            <a:r>
              <a:rPr lang="en-US" sz="1500" dirty="0">
                <a:solidFill>
                  <a:srgbClr val="3C3939"/>
                </a:solidFill>
                <a:latin typeface="Roboto" pitchFamily="34" charset="0"/>
                <a:ea typeface="Roboto" pitchFamily="34" charset="-122"/>
                <a:cs typeface="Roboto" pitchFamily="34" charset="-120"/>
              </a:rPr>
              <a:t>69%</a:t>
            </a:r>
            <a:endParaRPr lang="en-US" sz="1500" dirty="0"/>
          </a:p>
        </p:txBody>
      </p:sp>
      <p:sp>
        <p:nvSpPr>
          <p:cNvPr id="22" name="Shape 18"/>
          <p:cNvSpPr/>
          <p:nvPr/>
        </p:nvSpPr>
        <p:spPr>
          <a:xfrm>
            <a:off x="678775" y="6560820"/>
            <a:ext cx="7786449" cy="552093"/>
          </a:xfrm>
          <a:prstGeom prst="rect">
            <a:avLst/>
          </a:prstGeom>
          <a:solidFill>
            <a:srgbClr val="000000">
              <a:alpha val="4000"/>
            </a:srgbClr>
          </a:solidFill>
          <a:ln/>
        </p:spPr>
      </p:sp>
      <p:sp>
        <p:nvSpPr>
          <p:cNvPr id="23" name="Text 19"/>
          <p:cNvSpPr/>
          <p:nvPr/>
        </p:nvSpPr>
        <p:spPr>
          <a:xfrm>
            <a:off x="870466" y="6683454"/>
            <a:ext cx="3506033" cy="306824"/>
          </a:xfrm>
          <a:prstGeom prst="rect">
            <a:avLst/>
          </a:prstGeom>
          <a:noFill/>
          <a:ln/>
        </p:spPr>
        <p:txBody>
          <a:bodyPr wrap="none" lIns="0" tIns="0" rIns="0" bIns="0" rtlCol="0" anchor="t"/>
          <a:lstStyle/>
          <a:p>
            <a:pPr marL="0" indent="0">
              <a:lnSpc>
                <a:spcPts val="2400"/>
              </a:lnSpc>
              <a:buNone/>
            </a:pPr>
            <a:r>
              <a:rPr lang="en-US" sz="1500" dirty="0">
                <a:solidFill>
                  <a:srgbClr val="3C3939"/>
                </a:solidFill>
                <a:latin typeface="Roboto" pitchFamily="34" charset="0"/>
                <a:ea typeface="Roboto" pitchFamily="34" charset="-122"/>
                <a:cs typeface="Roboto" pitchFamily="34" charset="-120"/>
              </a:rPr>
              <a:t>KNeighborsClassifier</a:t>
            </a:r>
            <a:endParaRPr lang="en-US" sz="1500" dirty="0"/>
          </a:p>
        </p:txBody>
      </p:sp>
      <p:sp>
        <p:nvSpPr>
          <p:cNvPr id="24" name="Text 20"/>
          <p:cNvSpPr/>
          <p:nvPr/>
        </p:nvSpPr>
        <p:spPr>
          <a:xfrm>
            <a:off x="4767501" y="6683454"/>
            <a:ext cx="3506033" cy="306824"/>
          </a:xfrm>
          <a:prstGeom prst="rect">
            <a:avLst/>
          </a:prstGeom>
          <a:noFill/>
          <a:ln/>
        </p:spPr>
        <p:txBody>
          <a:bodyPr wrap="none" lIns="0" tIns="0" rIns="0" bIns="0" rtlCol="0" anchor="t"/>
          <a:lstStyle/>
          <a:p>
            <a:pPr marL="0" indent="0">
              <a:lnSpc>
                <a:spcPts val="2400"/>
              </a:lnSpc>
              <a:buNone/>
            </a:pPr>
            <a:r>
              <a:rPr lang="en-US" sz="1500" dirty="0">
                <a:solidFill>
                  <a:srgbClr val="3C3939"/>
                </a:solidFill>
                <a:latin typeface="Roboto" pitchFamily="34" charset="0"/>
                <a:ea typeface="Roboto" pitchFamily="34" charset="-122"/>
                <a:cs typeface="Roboto" pitchFamily="34" charset="-120"/>
              </a:rPr>
              <a:t>66%</a:t>
            </a:r>
            <a:endParaRPr lang="en-US" sz="1500" dirty="0"/>
          </a:p>
        </p:txBody>
      </p:sp>
      <p:sp>
        <p:nvSpPr>
          <p:cNvPr id="25" name="Shape 21"/>
          <p:cNvSpPr/>
          <p:nvPr/>
        </p:nvSpPr>
        <p:spPr>
          <a:xfrm>
            <a:off x="678775" y="7112913"/>
            <a:ext cx="7786449" cy="552093"/>
          </a:xfrm>
          <a:prstGeom prst="rect">
            <a:avLst/>
          </a:prstGeom>
          <a:solidFill>
            <a:srgbClr val="FFFFFF">
              <a:alpha val="4000"/>
            </a:srgbClr>
          </a:solidFill>
          <a:ln/>
        </p:spPr>
      </p:sp>
      <p:sp>
        <p:nvSpPr>
          <p:cNvPr id="26" name="Text 22"/>
          <p:cNvSpPr/>
          <p:nvPr/>
        </p:nvSpPr>
        <p:spPr>
          <a:xfrm>
            <a:off x="870466" y="7235547"/>
            <a:ext cx="3506033" cy="306824"/>
          </a:xfrm>
          <a:prstGeom prst="rect">
            <a:avLst/>
          </a:prstGeom>
          <a:noFill/>
          <a:ln/>
        </p:spPr>
        <p:txBody>
          <a:bodyPr wrap="none" lIns="0" tIns="0" rIns="0" bIns="0" rtlCol="0" anchor="t"/>
          <a:lstStyle/>
          <a:p>
            <a:pPr marL="0" indent="0">
              <a:lnSpc>
                <a:spcPts val="2400"/>
              </a:lnSpc>
              <a:buNone/>
            </a:pPr>
            <a:r>
              <a:rPr lang="en-US" sz="1500" dirty="0">
                <a:solidFill>
                  <a:srgbClr val="3C3939"/>
                </a:solidFill>
                <a:latin typeface="Roboto" pitchFamily="34" charset="0"/>
                <a:ea typeface="Roboto" pitchFamily="34" charset="-122"/>
                <a:cs typeface="Roboto" pitchFamily="34" charset="-120"/>
              </a:rPr>
              <a:t>XGBoostClassifier</a:t>
            </a:r>
            <a:endParaRPr lang="en-US" sz="1500" dirty="0"/>
          </a:p>
        </p:txBody>
      </p:sp>
      <p:sp>
        <p:nvSpPr>
          <p:cNvPr id="27" name="Text 23"/>
          <p:cNvSpPr/>
          <p:nvPr/>
        </p:nvSpPr>
        <p:spPr>
          <a:xfrm>
            <a:off x="4767501" y="7235547"/>
            <a:ext cx="3506033" cy="306824"/>
          </a:xfrm>
          <a:prstGeom prst="rect">
            <a:avLst/>
          </a:prstGeom>
          <a:noFill/>
          <a:ln/>
        </p:spPr>
        <p:txBody>
          <a:bodyPr wrap="none" lIns="0" tIns="0" rIns="0" bIns="0" rtlCol="0" anchor="t"/>
          <a:lstStyle/>
          <a:p>
            <a:pPr marL="0" indent="0">
              <a:lnSpc>
                <a:spcPts val="2400"/>
              </a:lnSpc>
              <a:buNone/>
            </a:pPr>
            <a:r>
              <a:rPr lang="en-US" sz="1500" dirty="0">
                <a:solidFill>
                  <a:srgbClr val="3C3939"/>
                </a:solidFill>
                <a:latin typeface="Roboto" pitchFamily="34" charset="0"/>
                <a:ea typeface="Roboto" pitchFamily="34" charset="-122"/>
                <a:cs typeface="Roboto" pitchFamily="34" charset="-120"/>
              </a:rPr>
              <a:t>70%</a:t>
            </a:r>
            <a:endParaRPr lang="en-US" sz="1500" dirty="0"/>
          </a:p>
        </p:txBody>
      </p:sp>
      <p:sp>
        <p:nvSpPr>
          <p:cNvPr id="28" name="TextBox 27"/>
          <p:cNvSpPr txBox="1"/>
          <p:nvPr/>
        </p:nvSpPr>
        <p:spPr>
          <a:xfrm>
            <a:off x="9533106" y="943583"/>
            <a:ext cx="4766553" cy="369332"/>
          </a:xfrm>
          <a:prstGeom prst="rect">
            <a:avLst/>
          </a:prstGeom>
          <a:noFill/>
        </p:spPr>
        <p:txBody>
          <a:bodyPr wrap="square" rtlCol="0">
            <a:spAutoFit/>
          </a:bodyPr>
          <a:lstStyle/>
          <a:p>
            <a:pPr algn="ctr"/>
            <a:r>
              <a:rPr lang="en-US" dirty="0" err="1">
                <a:latin typeface="Roboto" panose="020B0604020202020204" charset="0"/>
                <a:ea typeface="Roboto" panose="020B0604020202020204" charset="0"/>
              </a:rPr>
              <a:t>XGBOOSTclassifier</a:t>
            </a:r>
            <a:r>
              <a:rPr lang="en-US" dirty="0">
                <a:latin typeface="Roboto" panose="020B0604020202020204" charset="0"/>
                <a:ea typeface="Roboto" panose="020B0604020202020204" charset="0"/>
              </a:rPr>
              <a:t> accuracy graph</a:t>
            </a:r>
          </a:p>
        </p:txBody>
      </p:sp>
      <p:sp>
        <p:nvSpPr>
          <p:cNvPr id="29" name="Rectangle: Rounded Corners 28">
            <a:extLst>
              <a:ext uri="{FF2B5EF4-FFF2-40B4-BE49-F238E27FC236}">
                <a16:creationId xmlns:a16="http://schemas.microsoft.com/office/drawing/2014/main" id="{3DC0C773-92A0-6F98-1900-13EA6747F60D}"/>
              </a:ext>
            </a:extLst>
          </p:cNvPr>
          <p:cNvSpPr/>
          <p:nvPr/>
        </p:nvSpPr>
        <p:spPr>
          <a:xfrm>
            <a:off x="10215847" y="7542371"/>
            <a:ext cx="3245817" cy="557118"/>
          </a:xfrm>
          <a:prstGeom prst="roundRect">
            <a:avLst/>
          </a:prstGeom>
          <a:solidFill>
            <a:srgbClr val="FEFE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solidFill>
              </a:rPr>
              <a:t>Group Name: NeuralNexus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2934"/>
          </a:xfrm>
          <a:prstGeom prst="rect">
            <a:avLst/>
          </a:prstGeom>
        </p:spPr>
      </p:pic>
      <p:sp>
        <p:nvSpPr>
          <p:cNvPr id="3" name="Text 0"/>
          <p:cNvSpPr/>
          <p:nvPr/>
        </p:nvSpPr>
        <p:spPr>
          <a:xfrm>
            <a:off x="761643" y="598408"/>
            <a:ext cx="7620714" cy="2039898"/>
          </a:xfrm>
          <a:prstGeom prst="rect">
            <a:avLst/>
          </a:prstGeom>
          <a:noFill/>
          <a:ln/>
        </p:spPr>
        <p:txBody>
          <a:bodyPr wrap="square" lIns="0" tIns="0" rIns="0" bIns="0" rtlCol="0" anchor="t"/>
          <a:lstStyle/>
          <a:p>
            <a:pPr marL="0" indent="0">
              <a:lnSpc>
                <a:spcPts val="5350"/>
              </a:lnSpc>
              <a:buNone/>
            </a:pPr>
            <a:r>
              <a:rPr lang="en-US" sz="4250" dirty="0">
                <a:solidFill>
                  <a:srgbClr val="1B1B27"/>
                </a:solidFill>
                <a:latin typeface="Raleway" pitchFamily="34" charset="0"/>
                <a:ea typeface="Raleway" pitchFamily="34" charset="-122"/>
                <a:cs typeface="Raleway" pitchFamily="34" charset="-120"/>
              </a:rPr>
              <a:t>Web Application Development: User-Centric Design</a:t>
            </a:r>
            <a:endParaRPr lang="en-US" sz="4250" dirty="0"/>
          </a:p>
        </p:txBody>
      </p:sp>
      <p:sp>
        <p:nvSpPr>
          <p:cNvPr id="4" name="Shape 1"/>
          <p:cNvSpPr/>
          <p:nvPr/>
        </p:nvSpPr>
        <p:spPr>
          <a:xfrm>
            <a:off x="761643" y="3209449"/>
            <a:ext cx="489585" cy="489585"/>
          </a:xfrm>
          <a:prstGeom prst="roundRect">
            <a:avLst>
              <a:gd name="adj" fmla="val 18669"/>
            </a:avLst>
          </a:prstGeom>
          <a:solidFill>
            <a:srgbClr val="E1E1EA"/>
          </a:solidFill>
          <a:ln w="7620">
            <a:solidFill>
              <a:srgbClr val="C7C7D0"/>
            </a:solidFill>
            <a:prstDash val="solid"/>
          </a:ln>
        </p:spPr>
      </p:sp>
      <p:sp>
        <p:nvSpPr>
          <p:cNvPr id="5" name="Text 2"/>
          <p:cNvSpPr/>
          <p:nvPr/>
        </p:nvSpPr>
        <p:spPr>
          <a:xfrm>
            <a:off x="936546" y="3291007"/>
            <a:ext cx="139779" cy="326469"/>
          </a:xfrm>
          <a:prstGeom prst="rect">
            <a:avLst/>
          </a:prstGeom>
          <a:noFill/>
          <a:ln/>
        </p:spPr>
        <p:txBody>
          <a:bodyPr wrap="none" lIns="0" tIns="0" rIns="0" bIns="0" rtlCol="0" anchor="t"/>
          <a:lstStyle/>
          <a:p>
            <a:pPr marL="0" indent="0" algn="ctr">
              <a:lnSpc>
                <a:spcPts val="2550"/>
              </a:lnSpc>
              <a:buNone/>
            </a:pPr>
            <a:r>
              <a:rPr lang="en-US" sz="2550" dirty="0">
                <a:solidFill>
                  <a:srgbClr val="3C3939"/>
                </a:solidFill>
                <a:latin typeface="Raleway" pitchFamily="34" charset="0"/>
                <a:ea typeface="Raleway" pitchFamily="34" charset="-122"/>
                <a:cs typeface="Raleway" pitchFamily="34" charset="-120"/>
              </a:rPr>
              <a:t>1</a:t>
            </a:r>
            <a:endParaRPr lang="en-US" sz="2550" dirty="0"/>
          </a:p>
        </p:txBody>
      </p:sp>
      <p:sp>
        <p:nvSpPr>
          <p:cNvPr id="6" name="Text 3"/>
          <p:cNvSpPr/>
          <p:nvPr/>
        </p:nvSpPr>
        <p:spPr>
          <a:xfrm>
            <a:off x="1468755" y="3209449"/>
            <a:ext cx="2720102" cy="340043"/>
          </a:xfrm>
          <a:prstGeom prst="rect">
            <a:avLst/>
          </a:prstGeom>
          <a:noFill/>
          <a:ln/>
        </p:spPr>
        <p:txBody>
          <a:bodyPr wrap="none" lIns="0" tIns="0" rIns="0" bIns="0" rtlCol="0" anchor="t"/>
          <a:lstStyle/>
          <a:p>
            <a:pPr marL="0" indent="0">
              <a:lnSpc>
                <a:spcPts val="2650"/>
              </a:lnSpc>
              <a:buNone/>
            </a:pPr>
            <a:r>
              <a:rPr lang="en-US" sz="2100" dirty="0">
                <a:solidFill>
                  <a:srgbClr val="3C3939"/>
                </a:solidFill>
                <a:latin typeface="Raleway" pitchFamily="34" charset="0"/>
                <a:ea typeface="Raleway" pitchFamily="34" charset="-122"/>
                <a:cs typeface="Raleway" pitchFamily="34" charset="-120"/>
              </a:rPr>
              <a:t>Streamlit Framework</a:t>
            </a:r>
            <a:endParaRPr lang="en-US" sz="2100" dirty="0"/>
          </a:p>
        </p:txBody>
      </p:sp>
      <p:sp>
        <p:nvSpPr>
          <p:cNvPr id="7" name="Text 4"/>
          <p:cNvSpPr/>
          <p:nvPr/>
        </p:nvSpPr>
        <p:spPr>
          <a:xfrm>
            <a:off x="1468755" y="3679984"/>
            <a:ext cx="6913602" cy="696278"/>
          </a:xfrm>
          <a:prstGeom prst="rect">
            <a:avLst/>
          </a:prstGeom>
          <a:noFill/>
          <a:ln/>
        </p:spPr>
        <p:txBody>
          <a:bodyPr wrap="square" lIns="0" tIns="0" rIns="0" bIns="0" rtlCol="0" anchor="t"/>
          <a:lstStyle/>
          <a:p>
            <a:pPr marL="0" indent="0">
              <a:lnSpc>
                <a:spcPts val="2700"/>
              </a:lnSpc>
              <a:buNone/>
            </a:pPr>
            <a:r>
              <a:rPr lang="en-US" sz="1700" dirty="0">
                <a:solidFill>
                  <a:srgbClr val="3C3939"/>
                </a:solidFill>
                <a:latin typeface="Roboto" pitchFamily="34" charset="0"/>
                <a:ea typeface="Roboto" pitchFamily="34" charset="-122"/>
                <a:cs typeface="Roboto" pitchFamily="34" charset="-120"/>
              </a:rPr>
              <a:t>Leveraged Streamlit for rapid development of an intuitive, responsive web application.</a:t>
            </a:r>
            <a:endParaRPr lang="en-US" sz="1700" dirty="0"/>
          </a:p>
        </p:txBody>
      </p:sp>
      <p:sp>
        <p:nvSpPr>
          <p:cNvPr id="8" name="Shape 5"/>
          <p:cNvSpPr/>
          <p:nvPr/>
        </p:nvSpPr>
        <p:spPr>
          <a:xfrm>
            <a:off x="761643" y="4838581"/>
            <a:ext cx="489585" cy="489585"/>
          </a:xfrm>
          <a:prstGeom prst="roundRect">
            <a:avLst>
              <a:gd name="adj" fmla="val 18669"/>
            </a:avLst>
          </a:prstGeom>
          <a:solidFill>
            <a:srgbClr val="E1E1EA"/>
          </a:solidFill>
          <a:ln w="7620">
            <a:solidFill>
              <a:srgbClr val="C7C7D0"/>
            </a:solidFill>
            <a:prstDash val="solid"/>
          </a:ln>
        </p:spPr>
      </p:sp>
      <p:sp>
        <p:nvSpPr>
          <p:cNvPr id="9" name="Text 6"/>
          <p:cNvSpPr/>
          <p:nvPr/>
        </p:nvSpPr>
        <p:spPr>
          <a:xfrm>
            <a:off x="921306" y="4920139"/>
            <a:ext cx="170140" cy="326469"/>
          </a:xfrm>
          <a:prstGeom prst="rect">
            <a:avLst/>
          </a:prstGeom>
          <a:noFill/>
          <a:ln/>
        </p:spPr>
        <p:txBody>
          <a:bodyPr wrap="none" lIns="0" tIns="0" rIns="0" bIns="0" rtlCol="0" anchor="t"/>
          <a:lstStyle/>
          <a:p>
            <a:pPr marL="0" indent="0" algn="ctr">
              <a:lnSpc>
                <a:spcPts val="2550"/>
              </a:lnSpc>
              <a:buNone/>
            </a:pPr>
            <a:r>
              <a:rPr lang="en-US" sz="2550" dirty="0">
                <a:solidFill>
                  <a:srgbClr val="3C3939"/>
                </a:solidFill>
                <a:latin typeface="Raleway" pitchFamily="34" charset="0"/>
                <a:ea typeface="Raleway" pitchFamily="34" charset="-122"/>
                <a:cs typeface="Raleway" pitchFamily="34" charset="-120"/>
              </a:rPr>
              <a:t>2</a:t>
            </a:r>
            <a:endParaRPr lang="en-US" sz="2550" dirty="0"/>
          </a:p>
        </p:txBody>
      </p:sp>
      <p:sp>
        <p:nvSpPr>
          <p:cNvPr id="10" name="Text 7"/>
          <p:cNvSpPr/>
          <p:nvPr/>
        </p:nvSpPr>
        <p:spPr>
          <a:xfrm>
            <a:off x="1468755" y="4838581"/>
            <a:ext cx="2720102" cy="340043"/>
          </a:xfrm>
          <a:prstGeom prst="rect">
            <a:avLst/>
          </a:prstGeom>
          <a:noFill/>
          <a:ln/>
        </p:spPr>
        <p:txBody>
          <a:bodyPr wrap="none" lIns="0" tIns="0" rIns="0" bIns="0" rtlCol="0" anchor="t"/>
          <a:lstStyle/>
          <a:p>
            <a:pPr marL="0" indent="0">
              <a:lnSpc>
                <a:spcPts val="2650"/>
              </a:lnSpc>
              <a:buNone/>
            </a:pPr>
            <a:r>
              <a:rPr lang="en-US" sz="2100" dirty="0">
                <a:solidFill>
                  <a:srgbClr val="3C3939"/>
                </a:solidFill>
                <a:latin typeface="Raleway" pitchFamily="34" charset="0"/>
                <a:ea typeface="Raleway" pitchFamily="34" charset="-122"/>
                <a:cs typeface="Raleway" pitchFamily="34" charset="-120"/>
              </a:rPr>
              <a:t>Real-Time Integration</a:t>
            </a:r>
            <a:endParaRPr lang="en-US" sz="2100" dirty="0"/>
          </a:p>
        </p:txBody>
      </p:sp>
      <p:sp>
        <p:nvSpPr>
          <p:cNvPr id="11" name="Text 8"/>
          <p:cNvSpPr/>
          <p:nvPr/>
        </p:nvSpPr>
        <p:spPr>
          <a:xfrm>
            <a:off x="1468755" y="5309116"/>
            <a:ext cx="6913602" cy="696278"/>
          </a:xfrm>
          <a:prstGeom prst="rect">
            <a:avLst/>
          </a:prstGeom>
          <a:noFill/>
          <a:ln/>
        </p:spPr>
        <p:txBody>
          <a:bodyPr wrap="square" lIns="0" tIns="0" rIns="0" bIns="0" rtlCol="0" anchor="t"/>
          <a:lstStyle/>
          <a:p>
            <a:pPr marL="0" indent="0">
              <a:lnSpc>
                <a:spcPts val="2700"/>
              </a:lnSpc>
              <a:buNone/>
            </a:pPr>
            <a:r>
              <a:rPr lang="en-US" sz="1700" dirty="0">
                <a:solidFill>
                  <a:srgbClr val="3C3939"/>
                </a:solidFill>
                <a:latin typeface="Roboto" pitchFamily="34" charset="0"/>
                <a:ea typeface="Roboto" pitchFamily="34" charset="-122"/>
                <a:cs typeface="Roboto" pitchFamily="34" charset="-120"/>
              </a:rPr>
              <a:t>Implemented API connections to fetch and display current weather conditions.</a:t>
            </a:r>
            <a:endParaRPr lang="en-US" sz="1700" dirty="0"/>
          </a:p>
        </p:txBody>
      </p:sp>
      <p:sp>
        <p:nvSpPr>
          <p:cNvPr id="12" name="Shape 9"/>
          <p:cNvSpPr/>
          <p:nvPr/>
        </p:nvSpPr>
        <p:spPr>
          <a:xfrm>
            <a:off x="761643" y="6467713"/>
            <a:ext cx="489585" cy="489585"/>
          </a:xfrm>
          <a:prstGeom prst="roundRect">
            <a:avLst>
              <a:gd name="adj" fmla="val 18669"/>
            </a:avLst>
          </a:prstGeom>
          <a:solidFill>
            <a:srgbClr val="E1E1EA"/>
          </a:solidFill>
          <a:ln w="7620">
            <a:solidFill>
              <a:srgbClr val="C7C7D0"/>
            </a:solidFill>
            <a:prstDash val="solid"/>
          </a:ln>
        </p:spPr>
      </p:sp>
      <p:sp>
        <p:nvSpPr>
          <p:cNvPr id="13" name="Text 10"/>
          <p:cNvSpPr/>
          <p:nvPr/>
        </p:nvSpPr>
        <p:spPr>
          <a:xfrm>
            <a:off x="919282" y="6549271"/>
            <a:ext cx="174308" cy="326469"/>
          </a:xfrm>
          <a:prstGeom prst="rect">
            <a:avLst/>
          </a:prstGeom>
          <a:noFill/>
          <a:ln/>
        </p:spPr>
        <p:txBody>
          <a:bodyPr wrap="none" lIns="0" tIns="0" rIns="0" bIns="0" rtlCol="0" anchor="t"/>
          <a:lstStyle/>
          <a:p>
            <a:pPr marL="0" indent="0" algn="ctr">
              <a:lnSpc>
                <a:spcPts val="2550"/>
              </a:lnSpc>
              <a:buNone/>
            </a:pPr>
            <a:r>
              <a:rPr lang="en-US" sz="2550" dirty="0">
                <a:solidFill>
                  <a:srgbClr val="3C3939"/>
                </a:solidFill>
                <a:latin typeface="Raleway" pitchFamily="34" charset="0"/>
                <a:ea typeface="Raleway" pitchFamily="34" charset="-122"/>
                <a:cs typeface="Raleway" pitchFamily="34" charset="-120"/>
              </a:rPr>
              <a:t>3</a:t>
            </a:r>
            <a:endParaRPr lang="en-US" sz="2550" dirty="0"/>
          </a:p>
        </p:txBody>
      </p:sp>
      <p:sp>
        <p:nvSpPr>
          <p:cNvPr id="14" name="Text 11"/>
          <p:cNvSpPr/>
          <p:nvPr/>
        </p:nvSpPr>
        <p:spPr>
          <a:xfrm>
            <a:off x="1468755" y="6467713"/>
            <a:ext cx="3076813" cy="340043"/>
          </a:xfrm>
          <a:prstGeom prst="rect">
            <a:avLst/>
          </a:prstGeom>
          <a:noFill/>
          <a:ln/>
        </p:spPr>
        <p:txBody>
          <a:bodyPr wrap="none" lIns="0" tIns="0" rIns="0" bIns="0" rtlCol="0" anchor="t"/>
          <a:lstStyle/>
          <a:p>
            <a:pPr marL="0" indent="0">
              <a:lnSpc>
                <a:spcPts val="2650"/>
              </a:lnSpc>
              <a:buNone/>
            </a:pPr>
            <a:r>
              <a:rPr lang="en-US" sz="2100" dirty="0">
                <a:solidFill>
                  <a:srgbClr val="3C3939"/>
                </a:solidFill>
                <a:latin typeface="Raleway" pitchFamily="34" charset="0"/>
                <a:ea typeface="Raleway" pitchFamily="34" charset="-122"/>
                <a:cs typeface="Raleway" pitchFamily="34" charset="-120"/>
              </a:rPr>
              <a:t>Interactive Visualizations</a:t>
            </a:r>
            <a:endParaRPr lang="en-US" sz="2100" dirty="0"/>
          </a:p>
        </p:txBody>
      </p:sp>
      <p:sp>
        <p:nvSpPr>
          <p:cNvPr id="15" name="Text 12"/>
          <p:cNvSpPr/>
          <p:nvPr/>
        </p:nvSpPr>
        <p:spPr>
          <a:xfrm>
            <a:off x="1468755" y="6938248"/>
            <a:ext cx="6913602" cy="696278"/>
          </a:xfrm>
          <a:prstGeom prst="rect">
            <a:avLst/>
          </a:prstGeom>
          <a:noFill/>
          <a:ln/>
        </p:spPr>
        <p:txBody>
          <a:bodyPr wrap="square" lIns="0" tIns="0" rIns="0" bIns="0" rtlCol="0" anchor="t"/>
          <a:lstStyle/>
          <a:p>
            <a:pPr marL="0" indent="0">
              <a:lnSpc>
                <a:spcPts val="2700"/>
              </a:lnSpc>
              <a:buNone/>
            </a:pPr>
            <a:r>
              <a:rPr lang="en-US" sz="1700" dirty="0">
                <a:solidFill>
                  <a:srgbClr val="3C3939"/>
                </a:solidFill>
                <a:latin typeface="Roboto" pitchFamily="34" charset="0"/>
                <a:ea typeface="Roboto" pitchFamily="34" charset="-122"/>
                <a:cs typeface="Roboto" pitchFamily="34" charset="-120"/>
              </a:rPr>
              <a:t>Designed dynamic charts and graphs for clear data representation and analysis.</a:t>
            </a:r>
            <a:endParaRPr lang="en-US" sz="1700" dirty="0"/>
          </a:p>
        </p:txBody>
      </p:sp>
      <p:sp>
        <p:nvSpPr>
          <p:cNvPr id="16" name="Rectangle: Rounded Corners 15">
            <a:extLst>
              <a:ext uri="{FF2B5EF4-FFF2-40B4-BE49-F238E27FC236}">
                <a16:creationId xmlns:a16="http://schemas.microsoft.com/office/drawing/2014/main" id="{CA8920B4-DA91-4D9A-D357-8E1757D05220}"/>
              </a:ext>
            </a:extLst>
          </p:cNvPr>
          <p:cNvSpPr/>
          <p:nvPr/>
        </p:nvSpPr>
        <p:spPr>
          <a:xfrm>
            <a:off x="10355126" y="7581647"/>
            <a:ext cx="3245817" cy="557118"/>
          </a:xfrm>
          <a:prstGeom prst="roundRect">
            <a:avLst/>
          </a:prstGeom>
          <a:solidFill>
            <a:srgbClr val="FEFE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solidFill>
              </a:rPr>
              <a:t>Group Name: NeuralNexus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41308"/>
          </a:xfrm>
          <a:prstGeom prst="rect">
            <a:avLst/>
          </a:prstGeom>
        </p:spPr>
      </p:pic>
      <p:sp>
        <p:nvSpPr>
          <p:cNvPr id="3" name="Text 0"/>
          <p:cNvSpPr/>
          <p:nvPr/>
        </p:nvSpPr>
        <p:spPr>
          <a:xfrm>
            <a:off x="795576" y="3466386"/>
            <a:ext cx="13039249" cy="1420654"/>
          </a:xfrm>
          <a:prstGeom prst="rect">
            <a:avLst/>
          </a:prstGeom>
          <a:noFill/>
          <a:ln/>
        </p:spPr>
        <p:txBody>
          <a:bodyPr wrap="squar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Key Application Components: Powering Intelligent Decisions</a:t>
            </a:r>
            <a:endParaRPr lang="en-US" sz="4450" dirty="0"/>
          </a:p>
        </p:txBody>
      </p:sp>
      <p:pic>
        <p:nvPicPr>
          <p:cNvPr id="4" name="Image 1" descr="preencoded.png"/>
          <p:cNvPicPr>
            <a:picLocks noChangeAspect="1"/>
          </p:cNvPicPr>
          <p:nvPr/>
        </p:nvPicPr>
        <p:blipFill>
          <a:blip r:embed="rId4"/>
          <a:stretch>
            <a:fillRect/>
          </a:stretch>
        </p:blipFill>
        <p:spPr>
          <a:xfrm>
            <a:off x="795576" y="5227915"/>
            <a:ext cx="568166" cy="568166"/>
          </a:xfrm>
          <a:prstGeom prst="rect">
            <a:avLst/>
          </a:prstGeom>
        </p:spPr>
      </p:pic>
      <p:sp>
        <p:nvSpPr>
          <p:cNvPr id="5" name="Text 1"/>
          <p:cNvSpPr/>
          <p:nvPr/>
        </p:nvSpPr>
        <p:spPr>
          <a:xfrm>
            <a:off x="795576" y="6023372"/>
            <a:ext cx="2841308" cy="355044"/>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Open Meteo API</a:t>
            </a:r>
            <a:endParaRPr lang="en-US" sz="2200" dirty="0"/>
          </a:p>
        </p:txBody>
      </p:sp>
      <p:sp>
        <p:nvSpPr>
          <p:cNvPr id="6" name="Text 2"/>
          <p:cNvSpPr/>
          <p:nvPr/>
        </p:nvSpPr>
        <p:spPr>
          <a:xfrm>
            <a:off x="795576" y="6514743"/>
            <a:ext cx="4119086" cy="1090851"/>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Fetches real-time satellite data for up-to-date weather information and predictions.</a:t>
            </a:r>
            <a:endParaRPr lang="en-US" sz="1750" dirty="0"/>
          </a:p>
        </p:txBody>
      </p:sp>
      <p:pic>
        <p:nvPicPr>
          <p:cNvPr id="7" name="Image 2" descr="preencoded.png"/>
          <p:cNvPicPr>
            <a:picLocks noChangeAspect="1"/>
          </p:cNvPicPr>
          <p:nvPr/>
        </p:nvPicPr>
        <p:blipFill>
          <a:blip r:embed="rId5"/>
          <a:stretch>
            <a:fillRect/>
          </a:stretch>
        </p:blipFill>
        <p:spPr>
          <a:xfrm>
            <a:off x="5255538" y="5227915"/>
            <a:ext cx="568166" cy="568166"/>
          </a:xfrm>
          <a:prstGeom prst="rect">
            <a:avLst/>
          </a:prstGeom>
        </p:spPr>
      </p:pic>
      <p:sp>
        <p:nvSpPr>
          <p:cNvPr id="8" name="Text 3"/>
          <p:cNvSpPr/>
          <p:nvPr/>
        </p:nvSpPr>
        <p:spPr>
          <a:xfrm>
            <a:off x="5255538" y="6023372"/>
            <a:ext cx="2841308" cy="355044"/>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Gemini API Chatbot</a:t>
            </a:r>
            <a:endParaRPr lang="en-US" sz="2200" dirty="0"/>
          </a:p>
        </p:txBody>
      </p:sp>
      <p:sp>
        <p:nvSpPr>
          <p:cNvPr id="9" name="Text 4"/>
          <p:cNvSpPr/>
          <p:nvPr/>
        </p:nvSpPr>
        <p:spPr>
          <a:xfrm>
            <a:off x="5255538" y="6514743"/>
            <a:ext cx="4119205" cy="727234"/>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Provides personalized weather advice and crop planning assistance to users.</a:t>
            </a:r>
            <a:endParaRPr lang="en-US" sz="1750" dirty="0"/>
          </a:p>
        </p:txBody>
      </p:sp>
      <p:pic>
        <p:nvPicPr>
          <p:cNvPr id="10" name="Image 3" descr="preencoded.png"/>
          <p:cNvPicPr>
            <a:picLocks noChangeAspect="1"/>
          </p:cNvPicPr>
          <p:nvPr/>
        </p:nvPicPr>
        <p:blipFill>
          <a:blip r:embed="rId6"/>
          <a:stretch>
            <a:fillRect/>
          </a:stretch>
        </p:blipFill>
        <p:spPr>
          <a:xfrm>
            <a:off x="9715619" y="5227915"/>
            <a:ext cx="568166" cy="568166"/>
          </a:xfrm>
          <a:prstGeom prst="rect">
            <a:avLst/>
          </a:prstGeom>
        </p:spPr>
      </p:pic>
      <p:sp>
        <p:nvSpPr>
          <p:cNvPr id="11" name="Text 5"/>
          <p:cNvSpPr/>
          <p:nvPr/>
        </p:nvSpPr>
        <p:spPr>
          <a:xfrm>
            <a:off x="9715619" y="6023372"/>
            <a:ext cx="3438287" cy="355044"/>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XGBoost Prediction Model</a:t>
            </a:r>
            <a:endParaRPr lang="en-US" sz="2200" dirty="0"/>
          </a:p>
        </p:txBody>
      </p:sp>
      <p:sp>
        <p:nvSpPr>
          <p:cNvPr id="12" name="Text 6"/>
          <p:cNvSpPr/>
          <p:nvPr/>
        </p:nvSpPr>
        <p:spPr>
          <a:xfrm>
            <a:off x="9715619" y="6514743"/>
            <a:ext cx="4119205" cy="727234"/>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Analyzes current conditions to forecast rainfall with high accuracy.</a:t>
            </a:r>
            <a:endParaRPr lang="en-US" sz="1750" dirty="0"/>
          </a:p>
        </p:txBody>
      </p:sp>
      <p:sp>
        <p:nvSpPr>
          <p:cNvPr id="13" name="Rectangle 12">
            <a:extLst>
              <a:ext uri="{FF2B5EF4-FFF2-40B4-BE49-F238E27FC236}">
                <a16:creationId xmlns:a16="http://schemas.microsoft.com/office/drawing/2014/main" id="{7185083A-1154-66F4-79F5-7AD5BCA42A0C}"/>
              </a:ext>
            </a:extLst>
          </p:cNvPr>
          <p:cNvSpPr/>
          <p:nvPr/>
        </p:nvSpPr>
        <p:spPr>
          <a:xfrm>
            <a:off x="12783433" y="7708816"/>
            <a:ext cx="1774299" cy="442061"/>
          </a:xfrm>
          <a:prstGeom prst="rect">
            <a:avLst/>
          </a:prstGeom>
          <a:solidFill>
            <a:srgbClr val="FEFE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AC7A9768-63B4-7889-15C3-B34DF518AFAA}"/>
              </a:ext>
            </a:extLst>
          </p:cNvPr>
          <p:cNvSpPr/>
          <p:nvPr/>
        </p:nvSpPr>
        <p:spPr>
          <a:xfrm>
            <a:off x="11239248" y="7584361"/>
            <a:ext cx="3245817" cy="557118"/>
          </a:xfrm>
          <a:prstGeom prst="roundRect">
            <a:avLst/>
          </a:prstGeom>
          <a:solidFill>
            <a:srgbClr val="FEFE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solidFill>
              </a:rPr>
              <a:t>Group Name: NeuralNexus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4037" y="1409819"/>
            <a:ext cx="12902327" cy="1543050"/>
          </a:xfrm>
          <a:prstGeom prst="rect">
            <a:avLst/>
          </a:prstGeom>
          <a:noFill/>
          <a:ln/>
        </p:spPr>
        <p:txBody>
          <a:bodyPr wrap="square" lIns="0" tIns="0" rIns="0" bIns="0" rtlCol="0" anchor="t"/>
          <a:lstStyle/>
          <a:p>
            <a:pPr marL="0" indent="0">
              <a:lnSpc>
                <a:spcPts val="6050"/>
              </a:lnSpc>
              <a:buNone/>
            </a:pPr>
            <a:r>
              <a:rPr lang="en-US" sz="4850" dirty="0">
                <a:solidFill>
                  <a:srgbClr val="1B1B27"/>
                </a:solidFill>
                <a:latin typeface="Raleway" pitchFamily="34" charset="0"/>
                <a:ea typeface="Raleway" pitchFamily="34" charset="-122"/>
                <a:cs typeface="Raleway" pitchFamily="34" charset="-120"/>
              </a:rPr>
              <a:t>Data Visualization and Additional Features: Enhancing Insights</a:t>
            </a:r>
            <a:endParaRPr lang="en-US" sz="4850" dirty="0"/>
          </a:p>
        </p:txBody>
      </p:sp>
      <p:pic>
        <p:nvPicPr>
          <p:cNvPr id="3" name="Image 0" descr="preencoded.png"/>
          <p:cNvPicPr>
            <a:picLocks noChangeAspect="1"/>
          </p:cNvPicPr>
          <p:nvPr/>
        </p:nvPicPr>
        <p:blipFill>
          <a:blip r:embed="rId3"/>
          <a:stretch>
            <a:fillRect/>
          </a:stretch>
        </p:blipFill>
        <p:spPr>
          <a:xfrm>
            <a:off x="864037" y="3446621"/>
            <a:ext cx="617220" cy="617220"/>
          </a:xfrm>
          <a:prstGeom prst="rect">
            <a:avLst/>
          </a:prstGeom>
        </p:spPr>
      </p:pic>
      <p:sp>
        <p:nvSpPr>
          <p:cNvPr id="4" name="Text 1"/>
          <p:cNvSpPr/>
          <p:nvPr/>
        </p:nvSpPr>
        <p:spPr>
          <a:xfrm>
            <a:off x="864037" y="4310658"/>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3C3939"/>
                </a:solidFill>
                <a:latin typeface="Raleway" pitchFamily="34" charset="0"/>
                <a:ea typeface="Raleway" pitchFamily="34" charset="-122"/>
                <a:cs typeface="Raleway" pitchFamily="34" charset="-120"/>
              </a:rPr>
              <a:t>Map Visualizations</a:t>
            </a:r>
            <a:endParaRPr lang="en-US" sz="2400" dirty="0"/>
          </a:p>
        </p:txBody>
      </p:sp>
      <p:sp>
        <p:nvSpPr>
          <p:cNvPr id="5" name="Text 2"/>
          <p:cNvSpPr/>
          <p:nvPr/>
        </p:nvSpPr>
        <p:spPr>
          <a:xfrm>
            <a:off x="864037" y="4844534"/>
            <a:ext cx="4053840" cy="1975247"/>
          </a:xfrm>
          <a:prstGeom prst="rect">
            <a:avLst/>
          </a:prstGeom>
          <a:noFill/>
          <a:ln/>
        </p:spPr>
        <p:txBody>
          <a:bodyPr wrap="square" lIns="0" tIns="0" rIns="0" bIns="0" rtlCol="0" anchor="t"/>
          <a:lstStyle/>
          <a:p>
            <a:pPr marL="0" indent="0" algn="l">
              <a:lnSpc>
                <a:spcPts val="3100"/>
              </a:lnSpc>
              <a:buNone/>
            </a:pPr>
            <a:r>
              <a:rPr lang="en-US" sz="1900" dirty="0">
                <a:solidFill>
                  <a:srgbClr val="3C3939"/>
                </a:solidFill>
                <a:latin typeface="Roboto" pitchFamily="34" charset="0"/>
                <a:ea typeface="Roboto" pitchFamily="34" charset="-122"/>
                <a:cs typeface="Roboto" pitchFamily="34" charset="-120"/>
              </a:rPr>
              <a:t>Interactive maps display regional weather data based on user-input coordinates. Users can explore patterns across different geographical areas.</a:t>
            </a:r>
            <a:endParaRPr lang="en-US" sz="1900" dirty="0"/>
          </a:p>
        </p:txBody>
      </p:sp>
      <p:pic>
        <p:nvPicPr>
          <p:cNvPr id="6" name="Image 1" descr="preencoded.png"/>
          <p:cNvPicPr>
            <a:picLocks noChangeAspect="1"/>
          </p:cNvPicPr>
          <p:nvPr/>
        </p:nvPicPr>
        <p:blipFill>
          <a:blip r:embed="rId4"/>
          <a:stretch>
            <a:fillRect/>
          </a:stretch>
        </p:blipFill>
        <p:spPr>
          <a:xfrm>
            <a:off x="5288161" y="3446621"/>
            <a:ext cx="617220" cy="617220"/>
          </a:xfrm>
          <a:prstGeom prst="rect">
            <a:avLst/>
          </a:prstGeom>
        </p:spPr>
      </p:pic>
      <p:sp>
        <p:nvSpPr>
          <p:cNvPr id="7" name="Text 3"/>
          <p:cNvSpPr/>
          <p:nvPr/>
        </p:nvSpPr>
        <p:spPr>
          <a:xfrm>
            <a:off x="5288161" y="4310658"/>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3C3939"/>
                </a:solidFill>
                <a:latin typeface="Raleway" pitchFamily="34" charset="0"/>
                <a:ea typeface="Raleway" pitchFamily="34" charset="-122"/>
                <a:cs typeface="Raleway" pitchFamily="34" charset="-120"/>
              </a:rPr>
              <a:t>Trend Analysis</a:t>
            </a:r>
            <a:endParaRPr lang="en-US" sz="2400" dirty="0"/>
          </a:p>
        </p:txBody>
      </p:sp>
      <p:sp>
        <p:nvSpPr>
          <p:cNvPr id="8" name="Text 4"/>
          <p:cNvSpPr/>
          <p:nvPr/>
        </p:nvSpPr>
        <p:spPr>
          <a:xfrm>
            <a:off x="5288161" y="4844534"/>
            <a:ext cx="4053959" cy="1580198"/>
          </a:xfrm>
          <a:prstGeom prst="rect">
            <a:avLst/>
          </a:prstGeom>
          <a:noFill/>
          <a:ln/>
        </p:spPr>
        <p:txBody>
          <a:bodyPr wrap="square" lIns="0" tIns="0" rIns="0" bIns="0" rtlCol="0" anchor="t"/>
          <a:lstStyle/>
          <a:p>
            <a:pPr marL="0" indent="0" algn="l">
              <a:lnSpc>
                <a:spcPts val="3100"/>
              </a:lnSpc>
              <a:buNone/>
            </a:pPr>
            <a:r>
              <a:rPr lang="en-US" sz="1900" dirty="0">
                <a:solidFill>
                  <a:srgbClr val="3C3939"/>
                </a:solidFill>
                <a:latin typeface="Roboto" pitchFamily="34" charset="0"/>
                <a:ea typeface="Roboto" pitchFamily="34" charset="-122"/>
                <a:cs typeface="Roboto" pitchFamily="34" charset="-120"/>
              </a:rPr>
              <a:t>Dynamic graphs showcase weather trends over time. This feature aids in long-term crop planning and resource allocation.</a:t>
            </a:r>
            <a:endParaRPr lang="en-US" sz="1900" dirty="0"/>
          </a:p>
        </p:txBody>
      </p:sp>
      <p:pic>
        <p:nvPicPr>
          <p:cNvPr id="9" name="Image 2" descr="preencoded.png"/>
          <p:cNvPicPr>
            <a:picLocks noChangeAspect="1"/>
          </p:cNvPicPr>
          <p:nvPr/>
        </p:nvPicPr>
        <p:blipFill>
          <a:blip r:embed="rId5"/>
          <a:stretch>
            <a:fillRect/>
          </a:stretch>
        </p:blipFill>
        <p:spPr>
          <a:xfrm>
            <a:off x="9712404" y="3446621"/>
            <a:ext cx="617220" cy="617220"/>
          </a:xfrm>
          <a:prstGeom prst="rect">
            <a:avLst/>
          </a:prstGeom>
        </p:spPr>
      </p:pic>
      <p:sp>
        <p:nvSpPr>
          <p:cNvPr id="10" name="Text 5"/>
          <p:cNvSpPr/>
          <p:nvPr/>
        </p:nvSpPr>
        <p:spPr>
          <a:xfrm>
            <a:off x="9712404" y="4310658"/>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3C3939"/>
                </a:solidFill>
                <a:latin typeface="Raleway" pitchFamily="34" charset="0"/>
                <a:ea typeface="Raleway" pitchFamily="34" charset="-122"/>
                <a:cs typeface="Raleway" pitchFamily="34" charset="-120"/>
              </a:rPr>
              <a:t>User Empowerment</a:t>
            </a:r>
            <a:endParaRPr lang="en-US" sz="2400" dirty="0"/>
          </a:p>
        </p:txBody>
      </p:sp>
      <p:sp>
        <p:nvSpPr>
          <p:cNvPr id="11" name="Text 6"/>
          <p:cNvSpPr/>
          <p:nvPr/>
        </p:nvSpPr>
        <p:spPr>
          <a:xfrm>
            <a:off x="9712404" y="4844534"/>
            <a:ext cx="4053840" cy="1975247"/>
          </a:xfrm>
          <a:prstGeom prst="rect">
            <a:avLst/>
          </a:prstGeom>
          <a:noFill/>
          <a:ln/>
        </p:spPr>
        <p:txBody>
          <a:bodyPr wrap="square" lIns="0" tIns="0" rIns="0" bIns="0" rtlCol="0" anchor="t"/>
          <a:lstStyle/>
          <a:p>
            <a:pPr marL="0" indent="0" algn="l">
              <a:lnSpc>
                <a:spcPts val="3100"/>
              </a:lnSpc>
              <a:buNone/>
            </a:pPr>
            <a:r>
              <a:rPr lang="en-US" sz="1900" dirty="0">
                <a:solidFill>
                  <a:srgbClr val="3C3939"/>
                </a:solidFill>
                <a:latin typeface="Roboto" pitchFamily="34" charset="0"/>
                <a:ea typeface="Roboto" pitchFamily="34" charset="-122"/>
                <a:cs typeface="Roboto" pitchFamily="34" charset="-120"/>
              </a:rPr>
              <a:t>Comprehensive visuals enable farmers to make data-driven decisions. The tool transforms complex data into actionable insights.</a:t>
            </a:r>
            <a:endParaRPr lang="en-US" sz="1900" dirty="0"/>
          </a:p>
        </p:txBody>
      </p:sp>
      <p:sp>
        <p:nvSpPr>
          <p:cNvPr id="12" name="Rectangle 11">
            <a:extLst>
              <a:ext uri="{FF2B5EF4-FFF2-40B4-BE49-F238E27FC236}">
                <a16:creationId xmlns:a16="http://schemas.microsoft.com/office/drawing/2014/main" id="{7C8A5E3E-2A9C-67E4-97C8-CE06D37CCCC5}"/>
              </a:ext>
            </a:extLst>
          </p:cNvPr>
          <p:cNvSpPr/>
          <p:nvPr/>
        </p:nvSpPr>
        <p:spPr>
          <a:xfrm>
            <a:off x="12783433" y="7708816"/>
            <a:ext cx="1774299" cy="442061"/>
          </a:xfrm>
          <a:prstGeom prst="rect">
            <a:avLst/>
          </a:prstGeom>
          <a:solidFill>
            <a:srgbClr val="FEFE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99DCACC2-8DCE-6FCD-2059-8A733636D2D9}"/>
              </a:ext>
            </a:extLst>
          </p:cNvPr>
          <p:cNvSpPr/>
          <p:nvPr/>
        </p:nvSpPr>
        <p:spPr>
          <a:xfrm>
            <a:off x="11087857" y="7593759"/>
            <a:ext cx="3245817" cy="557118"/>
          </a:xfrm>
          <a:prstGeom prst="roundRect">
            <a:avLst/>
          </a:prstGeom>
          <a:solidFill>
            <a:srgbClr val="FEFE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solidFill>
              </a:rPr>
              <a:t>Group Name: NeuralNexus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0791"/>
          </a:xfrm>
          <a:prstGeom prst="rect">
            <a:avLst/>
          </a:prstGeom>
        </p:spPr>
      </p:pic>
      <p:sp>
        <p:nvSpPr>
          <p:cNvPr id="3" name="Text 0"/>
          <p:cNvSpPr/>
          <p:nvPr/>
        </p:nvSpPr>
        <p:spPr>
          <a:xfrm>
            <a:off x="6259711" y="607576"/>
            <a:ext cx="7597378" cy="1381125"/>
          </a:xfrm>
          <a:prstGeom prst="rect">
            <a:avLst/>
          </a:prstGeom>
          <a:noFill/>
          <a:ln/>
        </p:spPr>
        <p:txBody>
          <a:bodyPr wrap="square" lIns="0" tIns="0" rIns="0" bIns="0" rtlCol="0" anchor="t"/>
          <a:lstStyle/>
          <a:p>
            <a:pPr marL="0" indent="0">
              <a:lnSpc>
                <a:spcPts val="5400"/>
              </a:lnSpc>
              <a:buNone/>
            </a:pPr>
            <a:r>
              <a:rPr lang="en-US" sz="4300" dirty="0">
                <a:solidFill>
                  <a:srgbClr val="1B1B27"/>
                </a:solidFill>
                <a:latin typeface="Raleway" pitchFamily="34" charset="0"/>
                <a:ea typeface="Raleway" pitchFamily="34" charset="-122"/>
                <a:cs typeface="Raleway" pitchFamily="34" charset="-120"/>
              </a:rPr>
              <a:t>Conclusion and Future Directions</a:t>
            </a:r>
            <a:endParaRPr lang="en-US" sz="4300" dirty="0"/>
          </a:p>
        </p:txBody>
      </p:sp>
      <p:pic>
        <p:nvPicPr>
          <p:cNvPr id="4" name="Image 1" descr="preencoded.png"/>
          <p:cNvPicPr>
            <a:picLocks noChangeAspect="1"/>
          </p:cNvPicPr>
          <p:nvPr/>
        </p:nvPicPr>
        <p:blipFill>
          <a:blip r:embed="rId4"/>
          <a:stretch>
            <a:fillRect/>
          </a:stretch>
        </p:blipFill>
        <p:spPr>
          <a:xfrm>
            <a:off x="6259711" y="2320052"/>
            <a:ext cx="1104781" cy="1767721"/>
          </a:xfrm>
          <a:prstGeom prst="rect">
            <a:avLst/>
          </a:prstGeom>
        </p:spPr>
      </p:pic>
      <p:sp>
        <p:nvSpPr>
          <p:cNvPr id="5" name="Text 1"/>
          <p:cNvSpPr/>
          <p:nvPr/>
        </p:nvSpPr>
        <p:spPr>
          <a:xfrm>
            <a:off x="7695843" y="2540913"/>
            <a:ext cx="2762131" cy="345281"/>
          </a:xfrm>
          <a:prstGeom prst="rect">
            <a:avLst/>
          </a:prstGeom>
          <a:noFill/>
          <a:ln/>
        </p:spPr>
        <p:txBody>
          <a:bodyPr wrap="none" lIns="0" tIns="0" rIns="0" bIns="0" rtlCol="0" anchor="t"/>
          <a:lstStyle/>
          <a:p>
            <a:pPr marL="0" indent="0" algn="l">
              <a:lnSpc>
                <a:spcPts val="2700"/>
              </a:lnSpc>
              <a:buNone/>
            </a:pPr>
            <a:r>
              <a:rPr lang="en-US" sz="2150" dirty="0">
                <a:solidFill>
                  <a:srgbClr val="3C3939"/>
                </a:solidFill>
                <a:latin typeface="Raleway" pitchFamily="34" charset="0"/>
                <a:ea typeface="Raleway" pitchFamily="34" charset="-122"/>
                <a:cs typeface="Raleway" pitchFamily="34" charset="-120"/>
              </a:rPr>
              <a:t>Current Achievement</a:t>
            </a:r>
            <a:endParaRPr lang="en-US" sz="2150" dirty="0"/>
          </a:p>
        </p:txBody>
      </p:sp>
      <p:sp>
        <p:nvSpPr>
          <p:cNvPr id="6" name="Text 2"/>
          <p:cNvSpPr/>
          <p:nvPr/>
        </p:nvSpPr>
        <p:spPr>
          <a:xfrm>
            <a:off x="7695843" y="3018711"/>
            <a:ext cx="6161246" cy="706993"/>
          </a:xfrm>
          <a:prstGeom prst="rect">
            <a:avLst/>
          </a:prstGeom>
          <a:noFill/>
          <a:ln/>
        </p:spPr>
        <p:txBody>
          <a:bodyPr wrap="square" lIns="0" tIns="0" rIns="0" bIns="0" rtlCol="0" anchor="t"/>
          <a:lstStyle/>
          <a:p>
            <a:pPr marL="0" indent="0" algn="l">
              <a:lnSpc>
                <a:spcPts val="2750"/>
              </a:lnSpc>
              <a:buNone/>
            </a:pPr>
            <a:r>
              <a:rPr lang="en-US" sz="1700" dirty="0">
                <a:solidFill>
                  <a:srgbClr val="3C3939"/>
                </a:solidFill>
                <a:latin typeface="Roboto" pitchFamily="34" charset="0"/>
                <a:ea typeface="Roboto" pitchFamily="34" charset="-122"/>
                <a:cs typeface="Roboto" pitchFamily="34" charset="-120"/>
              </a:rPr>
              <a:t>Successfully developed a powerful tool for agricultural decision-making using satellite data.</a:t>
            </a:r>
            <a:endParaRPr lang="en-US" sz="1700" dirty="0"/>
          </a:p>
        </p:txBody>
      </p:sp>
      <p:pic>
        <p:nvPicPr>
          <p:cNvPr id="7" name="Image 2" descr="preencoded.png"/>
          <p:cNvPicPr>
            <a:picLocks noChangeAspect="1"/>
          </p:cNvPicPr>
          <p:nvPr/>
        </p:nvPicPr>
        <p:blipFill>
          <a:blip r:embed="rId5"/>
          <a:stretch>
            <a:fillRect/>
          </a:stretch>
        </p:blipFill>
        <p:spPr>
          <a:xfrm>
            <a:off x="6259711" y="4087773"/>
            <a:ext cx="1104781" cy="1767721"/>
          </a:xfrm>
          <a:prstGeom prst="rect">
            <a:avLst/>
          </a:prstGeom>
        </p:spPr>
      </p:pic>
      <p:sp>
        <p:nvSpPr>
          <p:cNvPr id="8" name="Text 3"/>
          <p:cNvSpPr/>
          <p:nvPr/>
        </p:nvSpPr>
        <p:spPr>
          <a:xfrm>
            <a:off x="7695843" y="4308634"/>
            <a:ext cx="3014305" cy="345281"/>
          </a:xfrm>
          <a:prstGeom prst="rect">
            <a:avLst/>
          </a:prstGeom>
          <a:noFill/>
          <a:ln/>
        </p:spPr>
        <p:txBody>
          <a:bodyPr wrap="none" lIns="0" tIns="0" rIns="0" bIns="0" rtlCol="0" anchor="t"/>
          <a:lstStyle/>
          <a:p>
            <a:pPr marL="0" indent="0" algn="l">
              <a:lnSpc>
                <a:spcPts val="2700"/>
              </a:lnSpc>
              <a:buNone/>
            </a:pPr>
            <a:r>
              <a:rPr lang="en-US" sz="2150" dirty="0">
                <a:solidFill>
                  <a:srgbClr val="3C3939"/>
                </a:solidFill>
                <a:latin typeface="Raleway" pitchFamily="34" charset="0"/>
                <a:ea typeface="Raleway" pitchFamily="34" charset="-122"/>
                <a:cs typeface="Raleway" pitchFamily="34" charset="-120"/>
              </a:rPr>
              <a:t>Ongoing Improvements</a:t>
            </a:r>
            <a:endParaRPr lang="en-US" sz="2150" dirty="0"/>
          </a:p>
        </p:txBody>
      </p:sp>
      <p:sp>
        <p:nvSpPr>
          <p:cNvPr id="9" name="Text 4"/>
          <p:cNvSpPr/>
          <p:nvPr/>
        </p:nvSpPr>
        <p:spPr>
          <a:xfrm>
            <a:off x="7695843" y="4786432"/>
            <a:ext cx="6161246" cy="706993"/>
          </a:xfrm>
          <a:prstGeom prst="rect">
            <a:avLst/>
          </a:prstGeom>
          <a:noFill/>
          <a:ln/>
        </p:spPr>
        <p:txBody>
          <a:bodyPr wrap="square" lIns="0" tIns="0" rIns="0" bIns="0" rtlCol="0" anchor="t"/>
          <a:lstStyle/>
          <a:p>
            <a:pPr marL="0" indent="0" algn="l">
              <a:lnSpc>
                <a:spcPts val="2750"/>
              </a:lnSpc>
              <a:buNone/>
            </a:pPr>
            <a:r>
              <a:rPr lang="en-US" sz="1700" dirty="0">
                <a:solidFill>
                  <a:srgbClr val="3C3939"/>
                </a:solidFill>
                <a:latin typeface="Roboto" pitchFamily="34" charset="0"/>
                <a:ea typeface="Roboto" pitchFamily="34" charset="-122"/>
                <a:cs typeface="Roboto" pitchFamily="34" charset="-120"/>
              </a:rPr>
              <a:t>Continuously refining prediction models and expanding data sources for enhanced accuracy.</a:t>
            </a:r>
            <a:endParaRPr lang="en-US" sz="1700" dirty="0"/>
          </a:p>
        </p:txBody>
      </p:sp>
      <p:pic>
        <p:nvPicPr>
          <p:cNvPr id="10" name="Image 3" descr="preencoded.png"/>
          <p:cNvPicPr>
            <a:picLocks noChangeAspect="1"/>
          </p:cNvPicPr>
          <p:nvPr/>
        </p:nvPicPr>
        <p:blipFill>
          <a:blip r:embed="rId6"/>
          <a:stretch>
            <a:fillRect/>
          </a:stretch>
        </p:blipFill>
        <p:spPr>
          <a:xfrm>
            <a:off x="6259711" y="5855494"/>
            <a:ext cx="1104781" cy="1767721"/>
          </a:xfrm>
          <a:prstGeom prst="rect">
            <a:avLst/>
          </a:prstGeom>
        </p:spPr>
      </p:pic>
      <p:sp>
        <p:nvSpPr>
          <p:cNvPr id="11" name="Text 5"/>
          <p:cNvSpPr/>
          <p:nvPr/>
        </p:nvSpPr>
        <p:spPr>
          <a:xfrm>
            <a:off x="7695843" y="6076355"/>
            <a:ext cx="2762131" cy="345281"/>
          </a:xfrm>
          <a:prstGeom prst="rect">
            <a:avLst/>
          </a:prstGeom>
          <a:noFill/>
          <a:ln/>
        </p:spPr>
        <p:txBody>
          <a:bodyPr wrap="none" lIns="0" tIns="0" rIns="0" bIns="0" rtlCol="0" anchor="t"/>
          <a:lstStyle/>
          <a:p>
            <a:pPr marL="0" indent="0" algn="l">
              <a:lnSpc>
                <a:spcPts val="2700"/>
              </a:lnSpc>
              <a:buNone/>
            </a:pPr>
            <a:r>
              <a:rPr lang="en-US" sz="2150" dirty="0">
                <a:solidFill>
                  <a:srgbClr val="3C3939"/>
                </a:solidFill>
                <a:latin typeface="Raleway" pitchFamily="34" charset="0"/>
                <a:ea typeface="Raleway" pitchFamily="34" charset="-122"/>
                <a:cs typeface="Raleway" pitchFamily="34" charset="-120"/>
              </a:rPr>
              <a:t>Future Integration</a:t>
            </a:r>
            <a:endParaRPr lang="en-US" sz="2150" dirty="0"/>
          </a:p>
        </p:txBody>
      </p:sp>
      <p:sp>
        <p:nvSpPr>
          <p:cNvPr id="12" name="Text 6"/>
          <p:cNvSpPr/>
          <p:nvPr/>
        </p:nvSpPr>
        <p:spPr>
          <a:xfrm>
            <a:off x="7695843" y="6554153"/>
            <a:ext cx="6161246" cy="706993"/>
          </a:xfrm>
          <a:prstGeom prst="rect">
            <a:avLst/>
          </a:prstGeom>
          <a:noFill/>
          <a:ln/>
        </p:spPr>
        <p:txBody>
          <a:bodyPr wrap="square" lIns="0" tIns="0" rIns="0" bIns="0" rtlCol="0" anchor="t"/>
          <a:lstStyle/>
          <a:p>
            <a:pPr marL="0" indent="0" algn="l">
              <a:lnSpc>
                <a:spcPts val="2750"/>
              </a:lnSpc>
              <a:buNone/>
            </a:pPr>
            <a:r>
              <a:rPr lang="en-US" sz="1700" dirty="0">
                <a:solidFill>
                  <a:srgbClr val="3C3939"/>
                </a:solidFill>
                <a:latin typeface="Roboto" pitchFamily="34" charset="0"/>
                <a:ea typeface="Roboto" pitchFamily="34" charset="-122"/>
                <a:cs typeface="Roboto" pitchFamily="34" charset="-120"/>
              </a:rPr>
              <a:t>Planning to incorporate IoT sensors and drone data for hyper-local predictions.</a:t>
            </a:r>
            <a:endParaRPr lang="en-US" sz="1700" dirty="0"/>
          </a:p>
        </p:txBody>
      </p:sp>
      <p:sp>
        <p:nvSpPr>
          <p:cNvPr id="13" name="Rectangle 12">
            <a:extLst>
              <a:ext uri="{FF2B5EF4-FFF2-40B4-BE49-F238E27FC236}">
                <a16:creationId xmlns:a16="http://schemas.microsoft.com/office/drawing/2014/main" id="{C83E02FC-E9AB-4F96-E1EB-4C0E70F3439D}"/>
              </a:ext>
            </a:extLst>
          </p:cNvPr>
          <p:cNvSpPr/>
          <p:nvPr/>
        </p:nvSpPr>
        <p:spPr>
          <a:xfrm>
            <a:off x="12783433" y="7708816"/>
            <a:ext cx="1774299" cy="442061"/>
          </a:xfrm>
          <a:prstGeom prst="rect">
            <a:avLst/>
          </a:prstGeom>
          <a:solidFill>
            <a:srgbClr val="FEFE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99F96223-7EBE-9C14-56E7-DF9C5A6679F8}"/>
              </a:ext>
            </a:extLst>
          </p:cNvPr>
          <p:cNvSpPr/>
          <p:nvPr/>
        </p:nvSpPr>
        <p:spPr>
          <a:xfrm>
            <a:off x="11311915" y="7593759"/>
            <a:ext cx="3245817" cy="557118"/>
          </a:xfrm>
          <a:prstGeom prst="roundRect">
            <a:avLst/>
          </a:prstGeom>
          <a:solidFill>
            <a:srgbClr val="FEFE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solidFill>
              </a:rPr>
              <a:t>Group Name: NeuralNexus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TotalTime>
  <Words>520</Words>
  <Application>Microsoft Office PowerPoint</Application>
  <PresentationFormat>Custom</PresentationFormat>
  <Paragraphs>88</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Roboto</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 J</cp:lastModifiedBy>
  <cp:revision>5</cp:revision>
  <dcterms:created xsi:type="dcterms:W3CDTF">2024-10-26T01:42:34Z</dcterms:created>
  <dcterms:modified xsi:type="dcterms:W3CDTF">2024-10-26T08:15:14Z</dcterms:modified>
</cp:coreProperties>
</file>